
<file path=[Content_Types].xml><?xml version="1.0" encoding="utf-8"?>
<Types xmlns="http://schemas.openxmlformats.org/package/2006/content-types">
  <Default Extension="fntdata" ContentType="application/x-fontdata"/>
  <Default Extension="gif" ContentType="image/gif"/>
  <Default Extension="glb" ContentType="model/gltf.binary"/>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8" r:id="rId4"/>
  </p:sldMasterIdLst>
  <p:notesMasterIdLst>
    <p:notesMasterId r:id="rId44"/>
  </p:notesMasterIdLst>
  <p:sldIdLst>
    <p:sldId id="256" r:id="rId5"/>
    <p:sldId id="300" r:id="rId6"/>
    <p:sldId id="302" r:id="rId7"/>
    <p:sldId id="303" r:id="rId8"/>
    <p:sldId id="284" r:id="rId9"/>
    <p:sldId id="311" r:id="rId10"/>
    <p:sldId id="312" r:id="rId11"/>
    <p:sldId id="333" r:id="rId12"/>
    <p:sldId id="313" r:id="rId13"/>
    <p:sldId id="334" r:id="rId14"/>
    <p:sldId id="335" r:id="rId15"/>
    <p:sldId id="336" r:id="rId16"/>
    <p:sldId id="337" r:id="rId17"/>
    <p:sldId id="338" r:id="rId18"/>
    <p:sldId id="339" r:id="rId19"/>
    <p:sldId id="298" r:id="rId20"/>
    <p:sldId id="306" r:id="rId21"/>
    <p:sldId id="304" r:id="rId22"/>
    <p:sldId id="308" r:id="rId23"/>
    <p:sldId id="307" r:id="rId24"/>
    <p:sldId id="309" r:id="rId25"/>
    <p:sldId id="310" r:id="rId26"/>
    <p:sldId id="314" r:id="rId27"/>
    <p:sldId id="315" r:id="rId28"/>
    <p:sldId id="316" r:id="rId29"/>
    <p:sldId id="318" r:id="rId30"/>
    <p:sldId id="305" r:id="rId31"/>
    <p:sldId id="319" r:id="rId32"/>
    <p:sldId id="322" r:id="rId33"/>
    <p:sldId id="320" r:id="rId34"/>
    <p:sldId id="323" r:id="rId35"/>
    <p:sldId id="324" r:id="rId36"/>
    <p:sldId id="325" r:id="rId37"/>
    <p:sldId id="326" r:id="rId38"/>
    <p:sldId id="327" r:id="rId39"/>
    <p:sldId id="328" r:id="rId40"/>
    <p:sldId id="332" r:id="rId41"/>
    <p:sldId id="329" r:id="rId42"/>
    <p:sldId id="330" r:id="rId43"/>
  </p:sldIdLst>
  <p:sldSz cx="9144000" cy="5143500" type="screen16x9"/>
  <p:notesSz cx="6858000" cy="9144000"/>
  <p:embeddedFontLst>
    <p:embeddedFont>
      <p:font typeface="Cantarell" panose="020B0604020202020204" charset="0"/>
      <p:regular r:id="rId45"/>
      <p:bold r:id="rId46"/>
      <p:italic r:id="rId47"/>
      <p:boldItalic r:id="rId48"/>
    </p:embeddedFont>
    <p:embeddedFont>
      <p:font typeface="Livvic" pitchFamily="2" charset="0"/>
      <p:regular r:id="rId49"/>
      <p:bold r:id="rId50"/>
      <p:italic r:id="rId51"/>
      <p:boldItalic r:id="rId52"/>
    </p:embeddedFont>
    <p:embeddedFont>
      <p:font typeface="Work Sans" pitchFamily="2" charset="0"/>
      <p:regular r:id="rId53"/>
      <p:bold r:id="rId54"/>
      <p:italic r:id="rId55"/>
      <p:bold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0C1E2E9-83FD-4B68-9F46-EB8EE6DF2F42}" v="3" vWet="9" dt="2023-05-24T06:11:53.557"/>
    <p1510:client id="{5356975C-0BD4-4A9E-8168-4F4BD2F51F5E}" v="2090" dt="2023-05-24T06:50:25.976"/>
    <p1510:client id="{724D926C-8D32-D199-D155-1C130F33CCD0}" v="20" dt="2023-05-24T03:20:57.790"/>
    <p1510:client id="{E08ADD84-9D68-44C3-B48B-5FABBCCAEF2F}" v="2481" vWet="2483" dt="2023-05-24T04:24:59.949"/>
  </p1510:revLst>
</p1510:revInfo>
</file>

<file path=ppt/tableStyles.xml><?xml version="1.0" encoding="utf-8"?>
<a:tblStyleLst xmlns:a="http://schemas.openxmlformats.org/drawingml/2006/main" def="{8165B174-DA74-4E97-84AF-1A96AEA8339C}">
  <a:tblStyle styleId="{8165B174-DA74-4E97-84AF-1A96AEA8339C}"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4.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2.fntdata"/><Relationship Id="rId59"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5.fntdata"/><Relationship Id="rId57" Type="http://schemas.openxmlformats.org/officeDocument/2006/relationships/presProps" Target="pres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245049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082971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Tiếng việt dịch nôm na là đám mây điểm</a:t>
            </a:r>
          </a:p>
        </p:txBody>
      </p:sp>
    </p:spTree>
    <p:extLst>
      <p:ext uri="{BB962C8B-B14F-4D97-AF65-F5344CB8AC3E}">
        <p14:creationId xmlns:p14="http://schemas.microsoft.com/office/powerpoint/2010/main" val="24322041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463732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a:t>Dưới góc độ 2D</a:t>
            </a:r>
          </a:p>
        </p:txBody>
      </p:sp>
    </p:spTree>
    <p:extLst>
      <p:ext uri="{BB962C8B-B14F-4D97-AF65-F5344CB8AC3E}">
        <p14:creationId xmlns:p14="http://schemas.microsoft.com/office/powerpoint/2010/main" val="3375030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1048725" y="3058625"/>
            <a:ext cx="4914000" cy="1159800"/>
          </a:xfrm>
          <a:prstGeom prst="rect">
            <a:avLst/>
          </a:prstGeom>
        </p:spPr>
        <p:txBody>
          <a:bodyPr spcFirstLastPara="1" wrap="square" lIns="91425" tIns="91425" rIns="91425" bIns="91425" anchor="b" anchorCtr="0"/>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12"/>
        <p:cNvGrpSpPr/>
        <p:nvPr/>
      </p:nvGrpSpPr>
      <p:grpSpPr>
        <a:xfrm>
          <a:off x="0" y="0"/>
          <a:ext cx="0" cy="0"/>
          <a:chOff x="0" y="0"/>
          <a:chExt cx="0" cy="0"/>
        </a:xfrm>
      </p:grpSpPr>
      <p:sp>
        <p:nvSpPr>
          <p:cNvPr id="13" name="Google Shape;13;p3"/>
          <p:cNvSpPr/>
          <p:nvPr/>
        </p:nvSpPr>
        <p:spPr>
          <a:xfrm>
            <a:off x="198600" y="198600"/>
            <a:ext cx="8746800" cy="4760700"/>
          </a:xfrm>
          <a:prstGeom prst="frame">
            <a:avLst>
              <a:gd name="adj1" fmla="val 4126"/>
            </a:avLst>
          </a:pr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3"/>
          <p:cNvSpPr txBox="1">
            <a:spLocks noGrp="1"/>
          </p:cNvSpPr>
          <p:nvPr>
            <p:ph type="ctrTitle"/>
          </p:nvPr>
        </p:nvSpPr>
        <p:spPr>
          <a:xfrm>
            <a:off x="1012800" y="2497750"/>
            <a:ext cx="4950000" cy="1159800"/>
          </a:xfrm>
          <a:prstGeom prst="rect">
            <a:avLst/>
          </a:prstGeom>
        </p:spPr>
        <p:txBody>
          <a:bodyPr spcFirstLastPara="1" wrap="square" lIns="91425" tIns="91425" rIns="91425" bIns="91425" anchor="b" anchorCtr="0"/>
          <a:lstStyle>
            <a:lvl1pPr lvl="0" rtl="0">
              <a:spcBef>
                <a:spcPts val="0"/>
              </a:spcBef>
              <a:spcAft>
                <a:spcPts val="0"/>
              </a:spcAft>
              <a:buSzPts val="4000"/>
              <a:buNone/>
              <a:defRPr/>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5" name="Google Shape;15;p3"/>
          <p:cNvSpPr txBox="1">
            <a:spLocks noGrp="1"/>
          </p:cNvSpPr>
          <p:nvPr>
            <p:ph type="subTitle" idx="1"/>
          </p:nvPr>
        </p:nvSpPr>
        <p:spPr>
          <a:xfrm>
            <a:off x="1012800" y="3678252"/>
            <a:ext cx="4950000" cy="784800"/>
          </a:xfrm>
          <a:prstGeom prst="rect">
            <a:avLst/>
          </a:prstGeom>
        </p:spPr>
        <p:txBody>
          <a:bodyPr spcFirstLastPara="1" wrap="square" lIns="91425" tIns="91425" rIns="91425" bIns="91425" anchor="t" anchorCtr="0"/>
          <a:lstStyle>
            <a:lvl1pPr lvl="0" rtl="0">
              <a:spcBef>
                <a:spcPts val="0"/>
              </a:spcBef>
              <a:spcAft>
                <a:spcPts val="0"/>
              </a:spcAft>
              <a:buClr>
                <a:srgbClr val="000000"/>
              </a:buClr>
              <a:buSzPts val="2000"/>
              <a:buNone/>
              <a:defRPr>
                <a:solidFill>
                  <a:srgbClr val="000000"/>
                </a:solidFill>
              </a:defRPr>
            </a:lvl1pPr>
            <a:lvl2pPr lvl="1" rtl="0">
              <a:spcBef>
                <a:spcPts val="0"/>
              </a:spcBef>
              <a:spcAft>
                <a:spcPts val="0"/>
              </a:spcAft>
              <a:buClr>
                <a:srgbClr val="000000"/>
              </a:buClr>
              <a:buSzPts val="2000"/>
              <a:buNone/>
              <a:defRPr>
                <a:solidFill>
                  <a:srgbClr val="000000"/>
                </a:solidFill>
              </a:defRPr>
            </a:lvl2pPr>
            <a:lvl3pPr lvl="2" rtl="0">
              <a:spcBef>
                <a:spcPts val="0"/>
              </a:spcBef>
              <a:spcAft>
                <a:spcPts val="0"/>
              </a:spcAft>
              <a:buClr>
                <a:srgbClr val="000000"/>
              </a:buClr>
              <a:buSzPts val="2000"/>
              <a:buNone/>
              <a:defRPr>
                <a:solidFill>
                  <a:srgbClr val="000000"/>
                </a:solidFill>
              </a:defRPr>
            </a:lvl3pPr>
            <a:lvl4pPr lvl="3" rtl="0">
              <a:spcBef>
                <a:spcPts val="0"/>
              </a:spcBef>
              <a:spcAft>
                <a:spcPts val="0"/>
              </a:spcAft>
              <a:buClr>
                <a:srgbClr val="000000"/>
              </a:buClr>
              <a:buSzPts val="2000"/>
              <a:buNone/>
              <a:defRPr>
                <a:solidFill>
                  <a:srgbClr val="000000"/>
                </a:solidFill>
              </a:defRPr>
            </a:lvl4pPr>
            <a:lvl5pPr lvl="4" rtl="0">
              <a:spcBef>
                <a:spcPts val="0"/>
              </a:spcBef>
              <a:spcAft>
                <a:spcPts val="0"/>
              </a:spcAft>
              <a:buClr>
                <a:srgbClr val="000000"/>
              </a:buClr>
              <a:buSzPts val="2000"/>
              <a:buNone/>
              <a:defRPr>
                <a:solidFill>
                  <a:srgbClr val="000000"/>
                </a:solidFill>
              </a:defRPr>
            </a:lvl5pPr>
            <a:lvl6pPr lvl="5" rtl="0">
              <a:spcBef>
                <a:spcPts val="0"/>
              </a:spcBef>
              <a:spcAft>
                <a:spcPts val="0"/>
              </a:spcAft>
              <a:buClr>
                <a:srgbClr val="000000"/>
              </a:buClr>
              <a:buSzPts val="2000"/>
              <a:buNone/>
              <a:defRPr>
                <a:solidFill>
                  <a:srgbClr val="000000"/>
                </a:solidFill>
              </a:defRPr>
            </a:lvl6pPr>
            <a:lvl7pPr lvl="6" rtl="0">
              <a:spcBef>
                <a:spcPts val="0"/>
              </a:spcBef>
              <a:spcAft>
                <a:spcPts val="0"/>
              </a:spcAft>
              <a:buClr>
                <a:srgbClr val="000000"/>
              </a:buClr>
              <a:buSzPts val="2000"/>
              <a:buNone/>
              <a:defRPr>
                <a:solidFill>
                  <a:srgbClr val="000000"/>
                </a:solidFill>
              </a:defRPr>
            </a:lvl7pPr>
            <a:lvl8pPr lvl="7" rtl="0">
              <a:spcBef>
                <a:spcPts val="0"/>
              </a:spcBef>
              <a:spcAft>
                <a:spcPts val="0"/>
              </a:spcAft>
              <a:buClr>
                <a:srgbClr val="000000"/>
              </a:buClr>
              <a:buSzPts val="2000"/>
              <a:buNone/>
              <a:defRPr>
                <a:solidFill>
                  <a:srgbClr val="000000"/>
                </a:solidFill>
              </a:defRPr>
            </a:lvl8pPr>
            <a:lvl9pPr lvl="8" rtl="0">
              <a:spcBef>
                <a:spcPts val="0"/>
              </a:spcBef>
              <a:spcAft>
                <a:spcPts val="0"/>
              </a:spcAft>
              <a:buClr>
                <a:srgbClr val="000000"/>
              </a:buClr>
              <a:buSzPts val="2000"/>
              <a:buNone/>
              <a:defRPr>
                <a:solidFill>
                  <a:srgbClr val="000000"/>
                </a:solidFill>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69150" y="847600"/>
            <a:ext cx="5092200" cy="1360200"/>
          </a:xfrm>
          <a:prstGeom prst="rect">
            <a:avLst/>
          </a:prstGeom>
          <a:noFill/>
          <a:ln>
            <a:noFill/>
          </a:ln>
        </p:spPr>
        <p:txBody>
          <a:bodyPr spcFirstLastPara="1" wrap="square" lIns="91425" tIns="91425" rIns="91425" bIns="91425" anchor="b" anchorCtr="0"/>
          <a:lstStyle>
            <a:lvl1pPr lvl="0">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1pPr>
            <a:lvl2pPr lvl="1">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2pPr>
            <a:lvl3pPr lvl="2">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3pPr>
            <a:lvl4pPr lvl="3">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4pPr>
            <a:lvl5pPr lvl="4">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5pPr>
            <a:lvl6pPr lvl="5">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6pPr>
            <a:lvl7pPr lvl="6">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7pPr>
            <a:lvl8pPr lvl="7">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8pPr>
            <a:lvl9pPr lvl="8">
              <a:spcBef>
                <a:spcPts val="0"/>
              </a:spcBef>
              <a:spcAft>
                <a:spcPts val="0"/>
              </a:spcAft>
              <a:buClr>
                <a:schemeClr val="dk1"/>
              </a:buClr>
              <a:buSzPts val="4000"/>
              <a:buFont typeface="Work Sans"/>
              <a:buNone/>
              <a:defRPr sz="4000" b="1">
                <a:solidFill>
                  <a:schemeClr val="dk1"/>
                </a:solidFill>
                <a:latin typeface="Work Sans"/>
                <a:ea typeface="Work Sans"/>
                <a:cs typeface="Work Sans"/>
                <a:sym typeface="Work Sans"/>
              </a:defRPr>
            </a:lvl9pPr>
          </a:lstStyle>
          <a:p>
            <a:endParaRPr/>
          </a:p>
        </p:txBody>
      </p:sp>
      <p:sp>
        <p:nvSpPr>
          <p:cNvPr id="7" name="Google Shape;7;p1"/>
          <p:cNvSpPr txBox="1">
            <a:spLocks noGrp="1"/>
          </p:cNvSpPr>
          <p:nvPr>
            <p:ph type="body" idx="1"/>
          </p:nvPr>
        </p:nvSpPr>
        <p:spPr>
          <a:xfrm>
            <a:off x="869150" y="2312925"/>
            <a:ext cx="7405800" cy="2004000"/>
          </a:xfrm>
          <a:prstGeom prst="rect">
            <a:avLst/>
          </a:prstGeom>
          <a:noFill/>
          <a:ln>
            <a:noFill/>
          </a:ln>
        </p:spPr>
        <p:txBody>
          <a:bodyPr spcFirstLastPara="1" wrap="square" lIns="91425" tIns="91425" rIns="91425" bIns="91425" anchor="t" anchorCtr="0"/>
          <a:lstStyle>
            <a:lvl1pPr marL="457200" lvl="0" indent="-355600">
              <a:spcBef>
                <a:spcPts val="60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1pPr>
            <a:lvl2pPr marL="914400" lvl="1"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2pPr>
            <a:lvl3pPr marL="1371600" lvl="2"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3pPr>
            <a:lvl4pPr marL="1828800" lvl="3"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4pPr>
            <a:lvl5pPr marL="2286000" lvl="4"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5pPr>
            <a:lvl6pPr marL="2743200" lvl="5"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6pPr>
            <a:lvl7pPr marL="3200400" lvl="6"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7pPr>
            <a:lvl8pPr marL="3657600" lvl="7"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8pPr>
            <a:lvl9pPr marL="4114800" lvl="8" indent="-355600">
              <a:spcBef>
                <a:spcPts val="0"/>
              </a:spcBef>
              <a:spcAft>
                <a:spcPts val="0"/>
              </a:spcAft>
              <a:buClr>
                <a:schemeClr val="dk1"/>
              </a:buClr>
              <a:buSzPts val="2000"/>
              <a:buFont typeface="Work Sans Light"/>
              <a:buChar char="■"/>
              <a:defRPr sz="2000">
                <a:solidFill>
                  <a:schemeClr val="dk1"/>
                </a:solidFill>
                <a:latin typeface="Work Sans Light"/>
                <a:ea typeface="Work Sans Light"/>
                <a:cs typeface="Work Sans Light"/>
                <a:sym typeface="Work Sans Light"/>
              </a:defRPr>
            </a:lvl9pPr>
          </a:lstStyle>
          <a:p>
            <a:endParaRPr/>
          </a:p>
        </p:txBody>
      </p:sp>
      <p:sp>
        <p:nvSpPr>
          <p:cNvPr id="8" name="Google Shape;8;p1"/>
          <p:cNvSpPr txBox="1">
            <a:spLocks noGrp="1"/>
          </p:cNvSpPr>
          <p:nvPr>
            <p:ph type="sldNum" idx="12"/>
          </p:nvPr>
        </p:nvSpPr>
        <p:spPr>
          <a:xfrm>
            <a:off x="8159499" y="4393278"/>
            <a:ext cx="548700" cy="393600"/>
          </a:xfrm>
          <a:prstGeom prst="rect">
            <a:avLst/>
          </a:prstGeom>
          <a:noFill/>
          <a:ln>
            <a:noFill/>
          </a:ln>
        </p:spPr>
        <p:txBody>
          <a:bodyPr spcFirstLastPara="1" wrap="square" lIns="91425" tIns="91425" rIns="91425" bIns="91425" anchor="ctr" anchorCtr="0">
            <a:noAutofit/>
          </a:bodyPr>
          <a:lstStyle>
            <a:lvl1pPr lvl="0" algn="r">
              <a:buNone/>
              <a:defRPr sz="1300" b="1">
                <a:solidFill>
                  <a:schemeClr val="dk1"/>
                </a:solidFill>
                <a:latin typeface="Work Sans"/>
                <a:ea typeface="Work Sans"/>
                <a:cs typeface="Work Sans"/>
                <a:sym typeface="Work Sans"/>
              </a:defRPr>
            </a:lvl1pPr>
            <a:lvl2pPr lvl="1" algn="r">
              <a:buNone/>
              <a:defRPr sz="1300" b="1">
                <a:solidFill>
                  <a:schemeClr val="dk1"/>
                </a:solidFill>
                <a:latin typeface="Work Sans"/>
                <a:ea typeface="Work Sans"/>
                <a:cs typeface="Work Sans"/>
                <a:sym typeface="Work Sans"/>
              </a:defRPr>
            </a:lvl2pPr>
            <a:lvl3pPr lvl="2" algn="r">
              <a:buNone/>
              <a:defRPr sz="1300" b="1">
                <a:solidFill>
                  <a:schemeClr val="dk1"/>
                </a:solidFill>
                <a:latin typeface="Work Sans"/>
                <a:ea typeface="Work Sans"/>
                <a:cs typeface="Work Sans"/>
                <a:sym typeface="Work Sans"/>
              </a:defRPr>
            </a:lvl3pPr>
            <a:lvl4pPr lvl="3" algn="r">
              <a:buNone/>
              <a:defRPr sz="1300" b="1">
                <a:solidFill>
                  <a:schemeClr val="dk1"/>
                </a:solidFill>
                <a:latin typeface="Work Sans"/>
                <a:ea typeface="Work Sans"/>
                <a:cs typeface="Work Sans"/>
                <a:sym typeface="Work Sans"/>
              </a:defRPr>
            </a:lvl4pPr>
            <a:lvl5pPr lvl="4" algn="r">
              <a:buNone/>
              <a:defRPr sz="1300" b="1">
                <a:solidFill>
                  <a:schemeClr val="dk1"/>
                </a:solidFill>
                <a:latin typeface="Work Sans"/>
                <a:ea typeface="Work Sans"/>
                <a:cs typeface="Work Sans"/>
                <a:sym typeface="Work Sans"/>
              </a:defRPr>
            </a:lvl5pPr>
            <a:lvl6pPr lvl="5" algn="r">
              <a:buNone/>
              <a:defRPr sz="1300" b="1">
                <a:solidFill>
                  <a:schemeClr val="dk1"/>
                </a:solidFill>
                <a:latin typeface="Work Sans"/>
                <a:ea typeface="Work Sans"/>
                <a:cs typeface="Work Sans"/>
                <a:sym typeface="Work Sans"/>
              </a:defRPr>
            </a:lvl6pPr>
            <a:lvl7pPr lvl="6" algn="r">
              <a:buNone/>
              <a:defRPr sz="1300" b="1">
                <a:solidFill>
                  <a:schemeClr val="dk1"/>
                </a:solidFill>
                <a:latin typeface="Work Sans"/>
                <a:ea typeface="Work Sans"/>
                <a:cs typeface="Work Sans"/>
                <a:sym typeface="Work Sans"/>
              </a:defRPr>
            </a:lvl7pPr>
            <a:lvl8pPr lvl="7" algn="r">
              <a:buNone/>
              <a:defRPr sz="1300" b="1">
                <a:solidFill>
                  <a:schemeClr val="dk1"/>
                </a:solidFill>
                <a:latin typeface="Work Sans"/>
                <a:ea typeface="Work Sans"/>
                <a:cs typeface="Work Sans"/>
                <a:sym typeface="Work Sans"/>
              </a:defRPr>
            </a:lvl8pPr>
            <a:lvl9pPr lvl="8" algn="r">
              <a:buNone/>
              <a:defRPr sz="1300" b="1">
                <a:solidFill>
                  <a:schemeClr val="dk1"/>
                </a:solidFill>
                <a:latin typeface="Work Sans"/>
                <a:ea typeface="Work Sans"/>
                <a:cs typeface="Work Sans"/>
                <a:sym typeface="Work Sans"/>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9.gi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12"/>
          <p:cNvSpPr txBox="1">
            <a:spLocks noGrp="1"/>
          </p:cNvSpPr>
          <p:nvPr>
            <p:ph type="ctrTitle"/>
          </p:nvPr>
        </p:nvSpPr>
        <p:spPr>
          <a:xfrm>
            <a:off x="711661" y="1472686"/>
            <a:ext cx="6133136" cy="146829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600"/>
              <a:t>Các </a:t>
            </a:r>
            <a:r>
              <a:rPr lang="en-GB" sz="3600" err="1"/>
              <a:t>đối</a:t>
            </a:r>
            <a:r>
              <a:rPr lang="en-GB" sz="3600"/>
              <a:t> </a:t>
            </a:r>
            <a:r>
              <a:rPr lang="en-GB" sz="3600" err="1"/>
              <a:t>tượng</a:t>
            </a:r>
            <a:r>
              <a:rPr lang="en-GB" sz="3600"/>
              <a:t> </a:t>
            </a:r>
            <a:r>
              <a:rPr lang="en-GB" sz="3600" err="1"/>
              <a:t>hình</a:t>
            </a:r>
            <a:r>
              <a:rPr lang="en-GB" sz="3600"/>
              <a:t> </a:t>
            </a:r>
            <a:r>
              <a:rPr lang="en-GB" sz="3600" err="1"/>
              <a:t>học</a:t>
            </a:r>
            <a:r>
              <a:rPr lang="en-GB" sz="3600"/>
              <a:t> </a:t>
            </a:r>
            <a:r>
              <a:rPr lang="en-GB" sz="3600" err="1"/>
              <a:t>trong</a:t>
            </a:r>
            <a:r>
              <a:rPr lang="en-GB" sz="3600"/>
              <a:t> </a:t>
            </a:r>
            <a:r>
              <a:rPr lang="en-GB" sz="3600" err="1"/>
              <a:t>không</a:t>
            </a:r>
            <a:r>
              <a:rPr lang="en-GB" sz="3600"/>
              <a:t> </a:t>
            </a:r>
            <a:r>
              <a:rPr lang="en-GB" sz="3600" err="1"/>
              <a:t>gian</a:t>
            </a:r>
            <a:r>
              <a:rPr lang="en-GB" sz="3600"/>
              <a:t> </a:t>
            </a:r>
            <a:r>
              <a:rPr lang="en-GB" sz="3600" err="1"/>
              <a:t>ba</a:t>
            </a:r>
            <a:r>
              <a:rPr lang="en-GB" sz="3600"/>
              <a:t> </a:t>
            </a:r>
            <a:r>
              <a:rPr lang="en-GB" sz="3600" err="1"/>
              <a:t>chiều</a:t>
            </a:r>
            <a:endParaRPr lang="en-GB" sz="3600"/>
          </a:p>
        </p:txBody>
      </p:sp>
      <p:grpSp>
        <p:nvGrpSpPr>
          <p:cNvPr id="59" name="Google Shape;59;p12"/>
          <p:cNvGrpSpPr/>
          <p:nvPr/>
        </p:nvGrpSpPr>
        <p:grpSpPr>
          <a:xfrm>
            <a:off x="6867248" y="652997"/>
            <a:ext cx="1580904" cy="1684493"/>
            <a:chOff x="5970800" y="1619250"/>
            <a:chExt cx="428650" cy="456725"/>
          </a:xfrm>
        </p:grpSpPr>
        <p:sp>
          <p:nvSpPr>
            <p:cNvPr id="60" name="Google Shape;60;p12"/>
            <p:cNvSpPr/>
            <p:nvPr/>
          </p:nvSpPr>
          <p:spPr>
            <a:xfrm>
              <a:off x="5970800" y="1674200"/>
              <a:ext cx="377975" cy="377950"/>
            </a:xfrm>
            <a:custGeom>
              <a:avLst/>
              <a:gdLst/>
              <a:ahLst/>
              <a:cxnLst/>
              <a:rect l="l" t="t" r="r" b="b"/>
              <a:pathLst>
                <a:path w="15119" h="15118" extrusionOk="0">
                  <a:moveTo>
                    <a:pt x="7181" y="0"/>
                  </a:moveTo>
                  <a:lnTo>
                    <a:pt x="6790" y="49"/>
                  </a:lnTo>
                  <a:lnTo>
                    <a:pt x="6424" y="98"/>
                  </a:lnTo>
                  <a:lnTo>
                    <a:pt x="6058" y="147"/>
                  </a:lnTo>
                  <a:lnTo>
                    <a:pt x="5691" y="244"/>
                  </a:lnTo>
                  <a:lnTo>
                    <a:pt x="5325" y="342"/>
                  </a:lnTo>
                  <a:lnTo>
                    <a:pt x="4983" y="464"/>
                  </a:lnTo>
                  <a:lnTo>
                    <a:pt x="4641" y="586"/>
                  </a:lnTo>
                  <a:lnTo>
                    <a:pt x="4299" y="733"/>
                  </a:lnTo>
                  <a:lnTo>
                    <a:pt x="3982" y="904"/>
                  </a:lnTo>
                  <a:lnTo>
                    <a:pt x="3664" y="1099"/>
                  </a:lnTo>
                  <a:lnTo>
                    <a:pt x="3347" y="1295"/>
                  </a:lnTo>
                  <a:lnTo>
                    <a:pt x="3053" y="1490"/>
                  </a:lnTo>
                  <a:lnTo>
                    <a:pt x="2760" y="1734"/>
                  </a:lnTo>
                  <a:lnTo>
                    <a:pt x="2492" y="1954"/>
                  </a:lnTo>
                  <a:lnTo>
                    <a:pt x="2223" y="2223"/>
                  </a:lnTo>
                  <a:lnTo>
                    <a:pt x="1979" y="2467"/>
                  </a:lnTo>
                  <a:lnTo>
                    <a:pt x="1735" y="2760"/>
                  </a:lnTo>
                  <a:lnTo>
                    <a:pt x="1515" y="3029"/>
                  </a:lnTo>
                  <a:lnTo>
                    <a:pt x="1295" y="3322"/>
                  </a:lnTo>
                  <a:lnTo>
                    <a:pt x="1100" y="3639"/>
                  </a:lnTo>
                  <a:lnTo>
                    <a:pt x="929" y="3957"/>
                  </a:lnTo>
                  <a:lnTo>
                    <a:pt x="758" y="4274"/>
                  </a:lnTo>
                  <a:lnTo>
                    <a:pt x="611" y="4616"/>
                  </a:lnTo>
                  <a:lnTo>
                    <a:pt x="465" y="4958"/>
                  </a:lnTo>
                  <a:lnTo>
                    <a:pt x="343" y="5300"/>
                  </a:lnTo>
                  <a:lnTo>
                    <a:pt x="245" y="5666"/>
                  </a:lnTo>
                  <a:lnTo>
                    <a:pt x="172" y="6033"/>
                  </a:lnTo>
                  <a:lnTo>
                    <a:pt x="98" y="6399"/>
                  </a:lnTo>
                  <a:lnTo>
                    <a:pt x="49" y="6790"/>
                  </a:lnTo>
                  <a:lnTo>
                    <a:pt x="25" y="7156"/>
                  </a:lnTo>
                  <a:lnTo>
                    <a:pt x="1" y="7547"/>
                  </a:lnTo>
                  <a:lnTo>
                    <a:pt x="25" y="7938"/>
                  </a:lnTo>
                  <a:lnTo>
                    <a:pt x="49" y="8328"/>
                  </a:lnTo>
                  <a:lnTo>
                    <a:pt x="98" y="8695"/>
                  </a:lnTo>
                  <a:lnTo>
                    <a:pt x="172" y="9085"/>
                  </a:lnTo>
                  <a:lnTo>
                    <a:pt x="245" y="9452"/>
                  </a:lnTo>
                  <a:lnTo>
                    <a:pt x="343" y="9794"/>
                  </a:lnTo>
                  <a:lnTo>
                    <a:pt x="465" y="10160"/>
                  </a:lnTo>
                  <a:lnTo>
                    <a:pt x="611" y="10502"/>
                  </a:lnTo>
                  <a:lnTo>
                    <a:pt x="758" y="10820"/>
                  </a:lnTo>
                  <a:lnTo>
                    <a:pt x="929" y="11161"/>
                  </a:lnTo>
                  <a:lnTo>
                    <a:pt x="1100" y="11479"/>
                  </a:lnTo>
                  <a:lnTo>
                    <a:pt x="1295" y="11772"/>
                  </a:lnTo>
                  <a:lnTo>
                    <a:pt x="1515" y="12065"/>
                  </a:lnTo>
                  <a:lnTo>
                    <a:pt x="1735" y="12358"/>
                  </a:lnTo>
                  <a:lnTo>
                    <a:pt x="1979" y="12627"/>
                  </a:lnTo>
                  <a:lnTo>
                    <a:pt x="2223" y="12895"/>
                  </a:lnTo>
                  <a:lnTo>
                    <a:pt x="2492" y="13140"/>
                  </a:lnTo>
                  <a:lnTo>
                    <a:pt x="2760" y="13384"/>
                  </a:lnTo>
                  <a:lnTo>
                    <a:pt x="3053" y="13604"/>
                  </a:lnTo>
                  <a:lnTo>
                    <a:pt x="3347" y="13824"/>
                  </a:lnTo>
                  <a:lnTo>
                    <a:pt x="3664" y="14019"/>
                  </a:lnTo>
                  <a:lnTo>
                    <a:pt x="3982" y="14190"/>
                  </a:lnTo>
                  <a:lnTo>
                    <a:pt x="4299" y="14361"/>
                  </a:lnTo>
                  <a:lnTo>
                    <a:pt x="4641" y="14507"/>
                  </a:lnTo>
                  <a:lnTo>
                    <a:pt x="4983" y="14654"/>
                  </a:lnTo>
                  <a:lnTo>
                    <a:pt x="5325" y="14776"/>
                  </a:lnTo>
                  <a:lnTo>
                    <a:pt x="5691" y="14874"/>
                  </a:lnTo>
                  <a:lnTo>
                    <a:pt x="6058" y="14947"/>
                  </a:lnTo>
                  <a:lnTo>
                    <a:pt x="6424" y="15020"/>
                  </a:lnTo>
                  <a:lnTo>
                    <a:pt x="6790" y="15069"/>
                  </a:lnTo>
                  <a:lnTo>
                    <a:pt x="7181" y="15094"/>
                  </a:lnTo>
                  <a:lnTo>
                    <a:pt x="7572" y="15118"/>
                  </a:lnTo>
                  <a:lnTo>
                    <a:pt x="7963" y="15094"/>
                  </a:lnTo>
                  <a:lnTo>
                    <a:pt x="8329" y="15069"/>
                  </a:lnTo>
                  <a:lnTo>
                    <a:pt x="8720" y="15020"/>
                  </a:lnTo>
                  <a:lnTo>
                    <a:pt x="9086" y="14947"/>
                  </a:lnTo>
                  <a:lnTo>
                    <a:pt x="9452" y="14874"/>
                  </a:lnTo>
                  <a:lnTo>
                    <a:pt x="9819" y="14776"/>
                  </a:lnTo>
                  <a:lnTo>
                    <a:pt x="10161" y="14654"/>
                  </a:lnTo>
                  <a:lnTo>
                    <a:pt x="10503" y="14507"/>
                  </a:lnTo>
                  <a:lnTo>
                    <a:pt x="10844" y="14361"/>
                  </a:lnTo>
                  <a:lnTo>
                    <a:pt x="11162" y="14190"/>
                  </a:lnTo>
                  <a:lnTo>
                    <a:pt x="11479" y="14019"/>
                  </a:lnTo>
                  <a:lnTo>
                    <a:pt x="11797" y="13824"/>
                  </a:lnTo>
                  <a:lnTo>
                    <a:pt x="12090" y="13604"/>
                  </a:lnTo>
                  <a:lnTo>
                    <a:pt x="12383" y="13384"/>
                  </a:lnTo>
                  <a:lnTo>
                    <a:pt x="12652" y="13140"/>
                  </a:lnTo>
                  <a:lnTo>
                    <a:pt x="12920" y="12895"/>
                  </a:lnTo>
                  <a:lnTo>
                    <a:pt x="13165" y="12627"/>
                  </a:lnTo>
                  <a:lnTo>
                    <a:pt x="13409" y="12358"/>
                  </a:lnTo>
                  <a:lnTo>
                    <a:pt x="13629" y="12065"/>
                  </a:lnTo>
                  <a:lnTo>
                    <a:pt x="13824" y="11772"/>
                  </a:lnTo>
                  <a:lnTo>
                    <a:pt x="14019" y="11479"/>
                  </a:lnTo>
                  <a:lnTo>
                    <a:pt x="14215" y="11161"/>
                  </a:lnTo>
                  <a:lnTo>
                    <a:pt x="14386" y="10820"/>
                  </a:lnTo>
                  <a:lnTo>
                    <a:pt x="14532" y="10502"/>
                  </a:lnTo>
                  <a:lnTo>
                    <a:pt x="14654" y="10160"/>
                  </a:lnTo>
                  <a:lnTo>
                    <a:pt x="14777" y="9794"/>
                  </a:lnTo>
                  <a:lnTo>
                    <a:pt x="14899" y="9452"/>
                  </a:lnTo>
                  <a:lnTo>
                    <a:pt x="14972" y="9085"/>
                  </a:lnTo>
                  <a:lnTo>
                    <a:pt x="15045" y="8695"/>
                  </a:lnTo>
                  <a:lnTo>
                    <a:pt x="15094" y="8328"/>
                  </a:lnTo>
                  <a:lnTo>
                    <a:pt x="15118" y="7938"/>
                  </a:lnTo>
                  <a:lnTo>
                    <a:pt x="15118" y="7547"/>
                  </a:lnTo>
                  <a:lnTo>
                    <a:pt x="15094" y="6936"/>
                  </a:lnTo>
                  <a:lnTo>
                    <a:pt x="15021" y="6326"/>
                  </a:lnTo>
                  <a:lnTo>
                    <a:pt x="14899" y="5740"/>
                  </a:lnTo>
                  <a:lnTo>
                    <a:pt x="14728" y="5178"/>
                  </a:lnTo>
                  <a:lnTo>
                    <a:pt x="14532" y="4616"/>
                  </a:lnTo>
                  <a:lnTo>
                    <a:pt x="14288" y="4079"/>
                  </a:lnTo>
                  <a:lnTo>
                    <a:pt x="13995" y="3590"/>
                  </a:lnTo>
                  <a:lnTo>
                    <a:pt x="13653" y="3102"/>
                  </a:lnTo>
                  <a:lnTo>
                    <a:pt x="13458" y="3053"/>
                  </a:lnTo>
                  <a:lnTo>
                    <a:pt x="12163" y="4347"/>
                  </a:lnTo>
                  <a:lnTo>
                    <a:pt x="12383" y="4689"/>
                  </a:lnTo>
                  <a:lnTo>
                    <a:pt x="12578" y="5056"/>
                  </a:lnTo>
                  <a:lnTo>
                    <a:pt x="12749" y="5446"/>
                  </a:lnTo>
                  <a:lnTo>
                    <a:pt x="12896" y="5837"/>
                  </a:lnTo>
                  <a:lnTo>
                    <a:pt x="13018" y="6252"/>
                  </a:lnTo>
                  <a:lnTo>
                    <a:pt x="13091" y="6668"/>
                  </a:lnTo>
                  <a:lnTo>
                    <a:pt x="13165" y="7107"/>
                  </a:lnTo>
                  <a:lnTo>
                    <a:pt x="13165" y="7547"/>
                  </a:lnTo>
                  <a:lnTo>
                    <a:pt x="13140" y="8133"/>
                  </a:lnTo>
                  <a:lnTo>
                    <a:pt x="13067" y="8695"/>
                  </a:lnTo>
                  <a:lnTo>
                    <a:pt x="12920" y="9208"/>
                  </a:lnTo>
                  <a:lnTo>
                    <a:pt x="12725" y="9745"/>
                  </a:lnTo>
                  <a:lnTo>
                    <a:pt x="12505" y="10233"/>
                  </a:lnTo>
                  <a:lnTo>
                    <a:pt x="12212" y="10673"/>
                  </a:lnTo>
                  <a:lnTo>
                    <a:pt x="11895" y="11113"/>
                  </a:lnTo>
                  <a:lnTo>
                    <a:pt x="11528" y="11503"/>
                  </a:lnTo>
                  <a:lnTo>
                    <a:pt x="11138" y="11870"/>
                  </a:lnTo>
                  <a:lnTo>
                    <a:pt x="10698" y="12187"/>
                  </a:lnTo>
                  <a:lnTo>
                    <a:pt x="10234" y="12480"/>
                  </a:lnTo>
                  <a:lnTo>
                    <a:pt x="9745" y="12725"/>
                  </a:lnTo>
                  <a:lnTo>
                    <a:pt x="9233" y="12895"/>
                  </a:lnTo>
                  <a:lnTo>
                    <a:pt x="8695" y="13042"/>
                  </a:lnTo>
                  <a:lnTo>
                    <a:pt x="8133" y="13140"/>
                  </a:lnTo>
                  <a:lnTo>
                    <a:pt x="7572" y="13164"/>
                  </a:lnTo>
                  <a:lnTo>
                    <a:pt x="6986" y="13140"/>
                  </a:lnTo>
                  <a:lnTo>
                    <a:pt x="6448" y="13042"/>
                  </a:lnTo>
                  <a:lnTo>
                    <a:pt x="5911" y="12895"/>
                  </a:lnTo>
                  <a:lnTo>
                    <a:pt x="5398" y="12725"/>
                  </a:lnTo>
                  <a:lnTo>
                    <a:pt x="4910" y="12480"/>
                  </a:lnTo>
                  <a:lnTo>
                    <a:pt x="4446" y="12187"/>
                  </a:lnTo>
                  <a:lnTo>
                    <a:pt x="4006" y="11870"/>
                  </a:lnTo>
                  <a:lnTo>
                    <a:pt x="3615" y="11503"/>
                  </a:lnTo>
                  <a:lnTo>
                    <a:pt x="3249" y="11113"/>
                  </a:lnTo>
                  <a:lnTo>
                    <a:pt x="2931" y="10673"/>
                  </a:lnTo>
                  <a:lnTo>
                    <a:pt x="2638" y="10233"/>
                  </a:lnTo>
                  <a:lnTo>
                    <a:pt x="2418" y="9745"/>
                  </a:lnTo>
                  <a:lnTo>
                    <a:pt x="2223" y="9208"/>
                  </a:lnTo>
                  <a:lnTo>
                    <a:pt x="2077" y="8695"/>
                  </a:lnTo>
                  <a:lnTo>
                    <a:pt x="2003" y="8133"/>
                  </a:lnTo>
                  <a:lnTo>
                    <a:pt x="1954" y="7547"/>
                  </a:lnTo>
                  <a:lnTo>
                    <a:pt x="2003" y="6985"/>
                  </a:lnTo>
                  <a:lnTo>
                    <a:pt x="2077" y="6423"/>
                  </a:lnTo>
                  <a:lnTo>
                    <a:pt x="2223" y="5886"/>
                  </a:lnTo>
                  <a:lnTo>
                    <a:pt x="2418" y="5373"/>
                  </a:lnTo>
                  <a:lnTo>
                    <a:pt x="2638" y="4885"/>
                  </a:lnTo>
                  <a:lnTo>
                    <a:pt x="2931" y="4421"/>
                  </a:lnTo>
                  <a:lnTo>
                    <a:pt x="3249" y="4005"/>
                  </a:lnTo>
                  <a:lnTo>
                    <a:pt x="3615" y="3590"/>
                  </a:lnTo>
                  <a:lnTo>
                    <a:pt x="4006" y="3224"/>
                  </a:lnTo>
                  <a:lnTo>
                    <a:pt x="4446" y="2906"/>
                  </a:lnTo>
                  <a:lnTo>
                    <a:pt x="4910" y="2638"/>
                  </a:lnTo>
                  <a:lnTo>
                    <a:pt x="5398" y="2394"/>
                  </a:lnTo>
                  <a:lnTo>
                    <a:pt x="5911" y="2198"/>
                  </a:lnTo>
                  <a:lnTo>
                    <a:pt x="6448" y="2076"/>
                  </a:lnTo>
                  <a:lnTo>
                    <a:pt x="6986" y="1978"/>
                  </a:lnTo>
                  <a:lnTo>
                    <a:pt x="7572" y="1954"/>
                  </a:lnTo>
                  <a:lnTo>
                    <a:pt x="8011" y="1978"/>
                  </a:lnTo>
                  <a:lnTo>
                    <a:pt x="8451" y="2027"/>
                  </a:lnTo>
                  <a:lnTo>
                    <a:pt x="8866" y="2100"/>
                  </a:lnTo>
                  <a:lnTo>
                    <a:pt x="9281" y="2223"/>
                  </a:lnTo>
                  <a:lnTo>
                    <a:pt x="9672" y="2369"/>
                  </a:lnTo>
                  <a:lnTo>
                    <a:pt x="10063" y="2540"/>
                  </a:lnTo>
                  <a:lnTo>
                    <a:pt x="10429" y="2735"/>
                  </a:lnTo>
                  <a:lnTo>
                    <a:pt x="10771" y="2955"/>
                  </a:lnTo>
                  <a:lnTo>
                    <a:pt x="11943" y="1807"/>
                  </a:lnTo>
                  <a:lnTo>
                    <a:pt x="11846" y="1343"/>
                  </a:lnTo>
                  <a:lnTo>
                    <a:pt x="11382" y="1026"/>
                  </a:lnTo>
                  <a:lnTo>
                    <a:pt x="10893" y="782"/>
                  </a:lnTo>
                  <a:lnTo>
                    <a:pt x="10380" y="537"/>
                  </a:lnTo>
                  <a:lnTo>
                    <a:pt x="9843" y="342"/>
                  </a:lnTo>
                  <a:lnTo>
                    <a:pt x="9306" y="195"/>
                  </a:lnTo>
                  <a:lnTo>
                    <a:pt x="8744" y="98"/>
                  </a:lnTo>
                  <a:lnTo>
                    <a:pt x="8158" y="25"/>
                  </a:lnTo>
                  <a:lnTo>
                    <a:pt x="7572"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12"/>
            <p:cNvSpPr/>
            <p:nvPr/>
          </p:nvSpPr>
          <p:spPr>
            <a:xfrm>
              <a:off x="6068500" y="1771875"/>
              <a:ext cx="182575" cy="182600"/>
            </a:xfrm>
            <a:custGeom>
              <a:avLst/>
              <a:gdLst/>
              <a:ahLst/>
              <a:cxnLst/>
              <a:rect l="l" t="t" r="r" b="b"/>
              <a:pathLst>
                <a:path w="7303" h="7304" extrusionOk="0">
                  <a:moveTo>
                    <a:pt x="3664" y="1"/>
                  </a:moveTo>
                  <a:lnTo>
                    <a:pt x="3297" y="25"/>
                  </a:lnTo>
                  <a:lnTo>
                    <a:pt x="2931" y="74"/>
                  </a:lnTo>
                  <a:lnTo>
                    <a:pt x="2565" y="147"/>
                  </a:lnTo>
                  <a:lnTo>
                    <a:pt x="2247" y="294"/>
                  </a:lnTo>
                  <a:lnTo>
                    <a:pt x="1930" y="440"/>
                  </a:lnTo>
                  <a:lnTo>
                    <a:pt x="1612" y="611"/>
                  </a:lnTo>
                  <a:lnTo>
                    <a:pt x="1344" y="831"/>
                  </a:lnTo>
                  <a:lnTo>
                    <a:pt x="1075" y="1075"/>
                  </a:lnTo>
                  <a:lnTo>
                    <a:pt x="831" y="1320"/>
                  </a:lnTo>
                  <a:lnTo>
                    <a:pt x="635" y="1613"/>
                  </a:lnTo>
                  <a:lnTo>
                    <a:pt x="440" y="1906"/>
                  </a:lnTo>
                  <a:lnTo>
                    <a:pt x="293" y="2223"/>
                  </a:lnTo>
                  <a:lnTo>
                    <a:pt x="171" y="2565"/>
                  </a:lnTo>
                  <a:lnTo>
                    <a:pt x="74" y="2907"/>
                  </a:lnTo>
                  <a:lnTo>
                    <a:pt x="25" y="3273"/>
                  </a:lnTo>
                  <a:lnTo>
                    <a:pt x="0" y="3640"/>
                  </a:lnTo>
                  <a:lnTo>
                    <a:pt x="25" y="4031"/>
                  </a:lnTo>
                  <a:lnTo>
                    <a:pt x="74" y="4373"/>
                  </a:lnTo>
                  <a:lnTo>
                    <a:pt x="171" y="4739"/>
                  </a:lnTo>
                  <a:lnTo>
                    <a:pt x="293" y="5081"/>
                  </a:lnTo>
                  <a:lnTo>
                    <a:pt x="440" y="5398"/>
                  </a:lnTo>
                  <a:lnTo>
                    <a:pt x="635" y="5691"/>
                  </a:lnTo>
                  <a:lnTo>
                    <a:pt x="831" y="5960"/>
                  </a:lnTo>
                  <a:lnTo>
                    <a:pt x="1075" y="6229"/>
                  </a:lnTo>
                  <a:lnTo>
                    <a:pt x="1344" y="6473"/>
                  </a:lnTo>
                  <a:lnTo>
                    <a:pt x="1612" y="6668"/>
                  </a:lnTo>
                  <a:lnTo>
                    <a:pt x="1930" y="6864"/>
                  </a:lnTo>
                  <a:lnTo>
                    <a:pt x="2247" y="7010"/>
                  </a:lnTo>
                  <a:lnTo>
                    <a:pt x="2565" y="7132"/>
                  </a:lnTo>
                  <a:lnTo>
                    <a:pt x="2931" y="7230"/>
                  </a:lnTo>
                  <a:lnTo>
                    <a:pt x="3297" y="7279"/>
                  </a:lnTo>
                  <a:lnTo>
                    <a:pt x="3664" y="7303"/>
                  </a:lnTo>
                  <a:lnTo>
                    <a:pt x="4030" y="7279"/>
                  </a:lnTo>
                  <a:lnTo>
                    <a:pt x="4396" y="7230"/>
                  </a:lnTo>
                  <a:lnTo>
                    <a:pt x="4738" y="7132"/>
                  </a:lnTo>
                  <a:lnTo>
                    <a:pt x="5080" y="7010"/>
                  </a:lnTo>
                  <a:lnTo>
                    <a:pt x="5398" y="6864"/>
                  </a:lnTo>
                  <a:lnTo>
                    <a:pt x="5691" y="6668"/>
                  </a:lnTo>
                  <a:lnTo>
                    <a:pt x="5984" y="6473"/>
                  </a:lnTo>
                  <a:lnTo>
                    <a:pt x="6253" y="6229"/>
                  </a:lnTo>
                  <a:lnTo>
                    <a:pt x="6472" y="5960"/>
                  </a:lnTo>
                  <a:lnTo>
                    <a:pt x="6692" y="5691"/>
                  </a:lnTo>
                  <a:lnTo>
                    <a:pt x="6863" y="5398"/>
                  </a:lnTo>
                  <a:lnTo>
                    <a:pt x="7034" y="5081"/>
                  </a:lnTo>
                  <a:lnTo>
                    <a:pt x="7156" y="4739"/>
                  </a:lnTo>
                  <a:lnTo>
                    <a:pt x="7230" y="4373"/>
                  </a:lnTo>
                  <a:lnTo>
                    <a:pt x="7303" y="4031"/>
                  </a:lnTo>
                  <a:lnTo>
                    <a:pt x="7303" y="3640"/>
                  </a:lnTo>
                  <a:lnTo>
                    <a:pt x="7303" y="3396"/>
                  </a:lnTo>
                  <a:lnTo>
                    <a:pt x="7278" y="3176"/>
                  </a:lnTo>
                  <a:lnTo>
                    <a:pt x="7254" y="2932"/>
                  </a:lnTo>
                  <a:lnTo>
                    <a:pt x="7181" y="2712"/>
                  </a:lnTo>
                  <a:lnTo>
                    <a:pt x="7132" y="2492"/>
                  </a:lnTo>
                  <a:lnTo>
                    <a:pt x="7034" y="2272"/>
                  </a:lnTo>
                  <a:lnTo>
                    <a:pt x="6839" y="1857"/>
                  </a:lnTo>
                  <a:lnTo>
                    <a:pt x="5325" y="3347"/>
                  </a:lnTo>
                  <a:lnTo>
                    <a:pt x="5349" y="3640"/>
                  </a:lnTo>
                  <a:lnTo>
                    <a:pt x="5349" y="3811"/>
                  </a:lnTo>
                  <a:lnTo>
                    <a:pt x="5325" y="3982"/>
                  </a:lnTo>
                  <a:lnTo>
                    <a:pt x="5276" y="4153"/>
                  </a:lnTo>
                  <a:lnTo>
                    <a:pt x="5227" y="4299"/>
                  </a:lnTo>
                  <a:lnTo>
                    <a:pt x="5154" y="4446"/>
                  </a:lnTo>
                  <a:lnTo>
                    <a:pt x="5080" y="4592"/>
                  </a:lnTo>
                  <a:lnTo>
                    <a:pt x="4983" y="4739"/>
                  </a:lnTo>
                  <a:lnTo>
                    <a:pt x="4860" y="4861"/>
                  </a:lnTo>
                  <a:lnTo>
                    <a:pt x="4738" y="4959"/>
                  </a:lnTo>
                  <a:lnTo>
                    <a:pt x="4616" y="5056"/>
                  </a:lnTo>
                  <a:lnTo>
                    <a:pt x="4470" y="5154"/>
                  </a:lnTo>
                  <a:lnTo>
                    <a:pt x="4323" y="5203"/>
                  </a:lnTo>
                  <a:lnTo>
                    <a:pt x="4177" y="5276"/>
                  </a:lnTo>
                  <a:lnTo>
                    <a:pt x="4006" y="5301"/>
                  </a:lnTo>
                  <a:lnTo>
                    <a:pt x="3835" y="5349"/>
                  </a:lnTo>
                  <a:lnTo>
                    <a:pt x="3493" y="5349"/>
                  </a:lnTo>
                  <a:lnTo>
                    <a:pt x="3322" y="5301"/>
                  </a:lnTo>
                  <a:lnTo>
                    <a:pt x="3151" y="5276"/>
                  </a:lnTo>
                  <a:lnTo>
                    <a:pt x="3004" y="5203"/>
                  </a:lnTo>
                  <a:lnTo>
                    <a:pt x="2858" y="5154"/>
                  </a:lnTo>
                  <a:lnTo>
                    <a:pt x="2711" y="5056"/>
                  </a:lnTo>
                  <a:lnTo>
                    <a:pt x="2589" y="4959"/>
                  </a:lnTo>
                  <a:lnTo>
                    <a:pt x="2467" y="4861"/>
                  </a:lnTo>
                  <a:lnTo>
                    <a:pt x="2345" y="4739"/>
                  </a:lnTo>
                  <a:lnTo>
                    <a:pt x="2247" y="4592"/>
                  </a:lnTo>
                  <a:lnTo>
                    <a:pt x="2174" y="4446"/>
                  </a:lnTo>
                  <a:lnTo>
                    <a:pt x="2101" y="4299"/>
                  </a:lnTo>
                  <a:lnTo>
                    <a:pt x="2027" y="4153"/>
                  </a:lnTo>
                  <a:lnTo>
                    <a:pt x="2003" y="3982"/>
                  </a:lnTo>
                  <a:lnTo>
                    <a:pt x="1979" y="3811"/>
                  </a:lnTo>
                  <a:lnTo>
                    <a:pt x="1954" y="3640"/>
                  </a:lnTo>
                  <a:lnTo>
                    <a:pt x="1979" y="3469"/>
                  </a:lnTo>
                  <a:lnTo>
                    <a:pt x="2003" y="3298"/>
                  </a:lnTo>
                  <a:lnTo>
                    <a:pt x="2027" y="3151"/>
                  </a:lnTo>
                  <a:lnTo>
                    <a:pt x="2101" y="2980"/>
                  </a:lnTo>
                  <a:lnTo>
                    <a:pt x="2174" y="2834"/>
                  </a:lnTo>
                  <a:lnTo>
                    <a:pt x="2247" y="2687"/>
                  </a:lnTo>
                  <a:lnTo>
                    <a:pt x="2345" y="2565"/>
                  </a:lnTo>
                  <a:lnTo>
                    <a:pt x="2467" y="2443"/>
                  </a:lnTo>
                  <a:lnTo>
                    <a:pt x="2589" y="2345"/>
                  </a:lnTo>
                  <a:lnTo>
                    <a:pt x="2711" y="2248"/>
                  </a:lnTo>
                  <a:lnTo>
                    <a:pt x="2858" y="2150"/>
                  </a:lnTo>
                  <a:lnTo>
                    <a:pt x="3004" y="2077"/>
                  </a:lnTo>
                  <a:lnTo>
                    <a:pt x="3151" y="2028"/>
                  </a:lnTo>
                  <a:lnTo>
                    <a:pt x="3322" y="1979"/>
                  </a:lnTo>
                  <a:lnTo>
                    <a:pt x="3493" y="1955"/>
                  </a:lnTo>
                  <a:lnTo>
                    <a:pt x="3664" y="1955"/>
                  </a:lnTo>
                  <a:lnTo>
                    <a:pt x="3957" y="1979"/>
                  </a:lnTo>
                  <a:lnTo>
                    <a:pt x="5447" y="465"/>
                  </a:lnTo>
                  <a:lnTo>
                    <a:pt x="5056" y="269"/>
                  </a:lnTo>
                  <a:lnTo>
                    <a:pt x="4836" y="196"/>
                  </a:lnTo>
                  <a:lnTo>
                    <a:pt x="4616" y="123"/>
                  </a:lnTo>
                  <a:lnTo>
                    <a:pt x="4372" y="74"/>
                  </a:lnTo>
                  <a:lnTo>
                    <a:pt x="4152" y="25"/>
                  </a:lnTo>
                  <a:lnTo>
                    <a:pt x="3908" y="1"/>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12"/>
            <p:cNvSpPr/>
            <p:nvPr/>
          </p:nvSpPr>
          <p:spPr>
            <a:xfrm>
              <a:off x="5981175" y="2005125"/>
              <a:ext cx="75125" cy="70850"/>
            </a:xfrm>
            <a:custGeom>
              <a:avLst/>
              <a:gdLst/>
              <a:ahLst/>
              <a:cxnLst/>
              <a:rect l="l" t="t" r="r" b="b"/>
              <a:pathLst>
                <a:path w="3005" h="2834" extrusionOk="0">
                  <a:moveTo>
                    <a:pt x="1466" y="0"/>
                  </a:moveTo>
                  <a:lnTo>
                    <a:pt x="294" y="1173"/>
                  </a:lnTo>
                  <a:lnTo>
                    <a:pt x="172" y="1319"/>
                  </a:lnTo>
                  <a:lnTo>
                    <a:pt x="74" y="1490"/>
                  </a:lnTo>
                  <a:lnTo>
                    <a:pt x="25" y="1661"/>
                  </a:lnTo>
                  <a:lnTo>
                    <a:pt x="1" y="1857"/>
                  </a:lnTo>
                  <a:lnTo>
                    <a:pt x="25" y="2052"/>
                  </a:lnTo>
                  <a:lnTo>
                    <a:pt x="74" y="2223"/>
                  </a:lnTo>
                  <a:lnTo>
                    <a:pt x="172" y="2394"/>
                  </a:lnTo>
                  <a:lnTo>
                    <a:pt x="294" y="2540"/>
                  </a:lnTo>
                  <a:lnTo>
                    <a:pt x="440" y="2663"/>
                  </a:lnTo>
                  <a:lnTo>
                    <a:pt x="611" y="2760"/>
                  </a:lnTo>
                  <a:lnTo>
                    <a:pt x="807" y="2809"/>
                  </a:lnTo>
                  <a:lnTo>
                    <a:pt x="978" y="2833"/>
                  </a:lnTo>
                  <a:lnTo>
                    <a:pt x="1173" y="2809"/>
                  </a:lnTo>
                  <a:lnTo>
                    <a:pt x="1344" y="2760"/>
                  </a:lnTo>
                  <a:lnTo>
                    <a:pt x="1515" y="2663"/>
                  </a:lnTo>
                  <a:lnTo>
                    <a:pt x="1686" y="2540"/>
                  </a:lnTo>
                  <a:lnTo>
                    <a:pt x="2858" y="1368"/>
                  </a:lnTo>
                  <a:lnTo>
                    <a:pt x="3005" y="1197"/>
                  </a:lnTo>
                  <a:lnTo>
                    <a:pt x="2590" y="928"/>
                  </a:lnTo>
                  <a:lnTo>
                    <a:pt x="2199" y="635"/>
                  </a:lnTo>
                  <a:lnTo>
                    <a:pt x="1808" y="342"/>
                  </a:lnTo>
                  <a:lnTo>
                    <a:pt x="1466"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2"/>
            <p:cNvSpPr/>
            <p:nvPr/>
          </p:nvSpPr>
          <p:spPr>
            <a:xfrm>
              <a:off x="6263875" y="2005125"/>
              <a:ext cx="74525" cy="70850"/>
            </a:xfrm>
            <a:custGeom>
              <a:avLst/>
              <a:gdLst/>
              <a:ahLst/>
              <a:cxnLst/>
              <a:rect l="l" t="t" r="r" b="b"/>
              <a:pathLst>
                <a:path w="2981" h="2834" extrusionOk="0">
                  <a:moveTo>
                    <a:pt x="1539" y="0"/>
                  </a:moveTo>
                  <a:lnTo>
                    <a:pt x="1173" y="342"/>
                  </a:lnTo>
                  <a:lnTo>
                    <a:pt x="807" y="635"/>
                  </a:lnTo>
                  <a:lnTo>
                    <a:pt x="416" y="928"/>
                  </a:lnTo>
                  <a:lnTo>
                    <a:pt x="1" y="1197"/>
                  </a:lnTo>
                  <a:lnTo>
                    <a:pt x="123" y="1368"/>
                  </a:lnTo>
                  <a:lnTo>
                    <a:pt x="1319" y="2540"/>
                  </a:lnTo>
                  <a:lnTo>
                    <a:pt x="1466" y="2663"/>
                  </a:lnTo>
                  <a:lnTo>
                    <a:pt x="1637" y="2760"/>
                  </a:lnTo>
                  <a:lnTo>
                    <a:pt x="1832" y="2809"/>
                  </a:lnTo>
                  <a:lnTo>
                    <a:pt x="2003" y="2833"/>
                  </a:lnTo>
                  <a:lnTo>
                    <a:pt x="2199" y="2809"/>
                  </a:lnTo>
                  <a:lnTo>
                    <a:pt x="2370" y="2760"/>
                  </a:lnTo>
                  <a:lnTo>
                    <a:pt x="2541" y="2663"/>
                  </a:lnTo>
                  <a:lnTo>
                    <a:pt x="2712" y="2540"/>
                  </a:lnTo>
                  <a:lnTo>
                    <a:pt x="2834" y="2394"/>
                  </a:lnTo>
                  <a:lnTo>
                    <a:pt x="2931" y="2223"/>
                  </a:lnTo>
                  <a:lnTo>
                    <a:pt x="2980" y="2052"/>
                  </a:lnTo>
                  <a:lnTo>
                    <a:pt x="2980" y="1857"/>
                  </a:lnTo>
                  <a:lnTo>
                    <a:pt x="2980" y="1661"/>
                  </a:lnTo>
                  <a:lnTo>
                    <a:pt x="2931" y="1490"/>
                  </a:lnTo>
                  <a:lnTo>
                    <a:pt x="2834" y="1319"/>
                  </a:lnTo>
                  <a:lnTo>
                    <a:pt x="2712" y="1173"/>
                  </a:lnTo>
                  <a:lnTo>
                    <a:pt x="1539"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12"/>
            <p:cNvSpPr/>
            <p:nvPr/>
          </p:nvSpPr>
          <p:spPr>
            <a:xfrm>
              <a:off x="6147875" y="1619250"/>
              <a:ext cx="251575" cy="255850"/>
            </a:xfrm>
            <a:custGeom>
              <a:avLst/>
              <a:gdLst/>
              <a:ahLst/>
              <a:cxnLst/>
              <a:rect l="l" t="t" r="r" b="b"/>
              <a:pathLst>
                <a:path w="10063" h="10234" extrusionOk="0">
                  <a:moveTo>
                    <a:pt x="7352" y="0"/>
                  </a:moveTo>
                  <a:lnTo>
                    <a:pt x="7254" y="24"/>
                  </a:lnTo>
                  <a:lnTo>
                    <a:pt x="7181" y="73"/>
                  </a:lnTo>
                  <a:lnTo>
                    <a:pt x="7083" y="147"/>
                  </a:lnTo>
                  <a:lnTo>
                    <a:pt x="5447" y="1758"/>
                  </a:lnTo>
                  <a:lnTo>
                    <a:pt x="5373" y="1856"/>
                  </a:lnTo>
                  <a:lnTo>
                    <a:pt x="5300" y="1978"/>
                  </a:lnTo>
                  <a:lnTo>
                    <a:pt x="5227" y="2125"/>
                  </a:lnTo>
                  <a:lnTo>
                    <a:pt x="5178" y="2247"/>
                  </a:lnTo>
                  <a:lnTo>
                    <a:pt x="5154" y="2393"/>
                  </a:lnTo>
                  <a:lnTo>
                    <a:pt x="5129" y="2540"/>
                  </a:lnTo>
                  <a:lnTo>
                    <a:pt x="5129" y="2687"/>
                  </a:lnTo>
                  <a:lnTo>
                    <a:pt x="5129" y="2809"/>
                  </a:lnTo>
                  <a:lnTo>
                    <a:pt x="5349" y="3981"/>
                  </a:lnTo>
                  <a:lnTo>
                    <a:pt x="5398" y="4152"/>
                  </a:lnTo>
                  <a:lnTo>
                    <a:pt x="147" y="9403"/>
                  </a:lnTo>
                  <a:lnTo>
                    <a:pt x="74" y="9476"/>
                  </a:lnTo>
                  <a:lnTo>
                    <a:pt x="25" y="9574"/>
                  </a:lnTo>
                  <a:lnTo>
                    <a:pt x="0" y="9672"/>
                  </a:lnTo>
                  <a:lnTo>
                    <a:pt x="0" y="9745"/>
                  </a:lnTo>
                  <a:lnTo>
                    <a:pt x="0" y="9843"/>
                  </a:lnTo>
                  <a:lnTo>
                    <a:pt x="25" y="9940"/>
                  </a:lnTo>
                  <a:lnTo>
                    <a:pt x="74" y="10013"/>
                  </a:lnTo>
                  <a:lnTo>
                    <a:pt x="147" y="10087"/>
                  </a:lnTo>
                  <a:lnTo>
                    <a:pt x="220" y="10160"/>
                  </a:lnTo>
                  <a:lnTo>
                    <a:pt x="293" y="10209"/>
                  </a:lnTo>
                  <a:lnTo>
                    <a:pt x="391" y="10233"/>
                  </a:lnTo>
                  <a:lnTo>
                    <a:pt x="586" y="10233"/>
                  </a:lnTo>
                  <a:lnTo>
                    <a:pt x="660" y="10209"/>
                  </a:lnTo>
                  <a:lnTo>
                    <a:pt x="757" y="10160"/>
                  </a:lnTo>
                  <a:lnTo>
                    <a:pt x="831" y="10087"/>
                  </a:lnTo>
                  <a:lnTo>
                    <a:pt x="6204" y="4738"/>
                  </a:lnTo>
                  <a:lnTo>
                    <a:pt x="7254" y="4909"/>
                  </a:lnTo>
                  <a:lnTo>
                    <a:pt x="7376" y="4933"/>
                  </a:lnTo>
                  <a:lnTo>
                    <a:pt x="7523" y="4933"/>
                  </a:lnTo>
                  <a:lnTo>
                    <a:pt x="7645" y="4909"/>
                  </a:lnTo>
                  <a:lnTo>
                    <a:pt x="7791" y="4860"/>
                  </a:lnTo>
                  <a:lnTo>
                    <a:pt x="7938" y="4811"/>
                  </a:lnTo>
                  <a:lnTo>
                    <a:pt x="8060" y="4763"/>
                  </a:lnTo>
                  <a:lnTo>
                    <a:pt x="8182" y="4689"/>
                  </a:lnTo>
                  <a:lnTo>
                    <a:pt x="8280" y="4592"/>
                  </a:lnTo>
                  <a:lnTo>
                    <a:pt x="9916" y="2955"/>
                  </a:lnTo>
                  <a:lnTo>
                    <a:pt x="9989" y="2882"/>
                  </a:lnTo>
                  <a:lnTo>
                    <a:pt x="10038" y="2784"/>
                  </a:lnTo>
                  <a:lnTo>
                    <a:pt x="10063" y="2711"/>
                  </a:lnTo>
                  <a:lnTo>
                    <a:pt x="10038" y="2613"/>
                  </a:lnTo>
                  <a:lnTo>
                    <a:pt x="10014" y="2564"/>
                  </a:lnTo>
                  <a:lnTo>
                    <a:pt x="9940" y="2491"/>
                  </a:lnTo>
                  <a:lnTo>
                    <a:pt x="9843" y="2442"/>
                  </a:lnTo>
                  <a:lnTo>
                    <a:pt x="9745" y="2418"/>
                  </a:lnTo>
                  <a:lnTo>
                    <a:pt x="8695" y="2223"/>
                  </a:lnTo>
                  <a:lnTo>
                    <a:pt x="9721" y="1197"/>
                  </a:lnTo>
                  <a:lnTo>
                    <a:pt x="9794" y="1123"/>
                  </a:lnTo>
                  <a:lnTo>
                    <a:pt x="9843" y="1026"/>
                  </a:lnTo>
                  <a:lnTo>
                    <a:pt x="9867" y="953"/>
                  </a:lnTo>
                  <a:lnTo>
                    <a:pt x="9867" y="855"/>
                  </a:lnTo>
                  <a:lnTo>
                    <a:pt x="9867" y="757"/>
                  </a:lnTo>
                  <a:lnTo>
                    <a:pt x="9843" y="659"/>
                  </a:lnTo>
                  <a:lnTo>
                    <a:pt x="9794" y="586"/>
                  </a:lnTo>
                  <a:lnTo>
                    <a:pt x="9721" y="513"/>
                  </a:lnTo>
                  <a:lnTo>
                    <a:pt x="9647" y="440"/>
                  </a:lnTo>
                  <a:lnTo>
                    <a:pt x="9574" y="391"/>
                  </a:lnTo>
                  <a:lnTo>
                    <a:pt x="9476" y="366"/>
                  </a:lnTo>
                  <a:lnTo>
                    <a:pt x="9281" y="366"/>
                  </a:lnTo>
                  <a:lnTo>
                    <a:pt x="9208" y="391"/>
                  </a:lnTo>
                  <a:lnTo>
                    <a:pt x="9110" y="440"/>
                  </a:lnTo>
                  <a:lnTo>
                    <a:pt x="9037" y="513"/>
                  </a:lnTo>
                  <a:lnTo>
                    <a:pt x="7889" y="1661"/>
                  </a:lnTo>
                  <a:lnTo>
                    <a:pt x="7840" y="1490"/>
                  </a:lnTo>
                  <a:lnTo>
                    <a:pt x="7620" y="318"/>
                  </a:lnTo>
                  <a:lnTo>
                    <a:pt x="7596" y="195"/>
                  </a:lnTo>
                  <a:lnTo>
                    <a:pt x="7547" y="98"/>
                  </a:lnTo>
                  <a:lnTo>
                    <a:pt x="7498" y="49"/>
                  </a:lnTo>
                  <a:lnTo>
                    <a:pt x="7425" y="0"/>
                  </a:lnTo>
                  <a:close/>
                </a:path>
              </a:pathLst>
            </a:custGeom>
            <a:solidFill>
              <a:srgbClr val="0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 name="Google Shape;92;p15">
            <a:extLst>
              <a:ext uri="{FF2B5EF4-FFF2-40B4-BE49-F238E27FC236}">
                <a16:creationId xmlns:a16="http://schemas.microsoft.com/office/drawing/2014/main" id="{0F992D53-028D-AA53-3FEB-B36489D37713}"/>
              </a:ext>
            </a:extLst>
          </p:cNvPr>
          <p:cNvSpPr txBox="1">
            <a:spLocks/>
          </p:cNvSpPr>
          <p:nvPr/>
        </p:nvSpPr>
        <p:spPr>
          <a:xfrm>
            <a:off x="1022612" y="3387632"/>
            <a:ext cx="4950000" cy="85416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GB">
                <a:latin typeface="Work Sans" panose="020B0604020202020204" pitchFamily="2" charset="0"/>
              </a:rPr>
              <a:t>Lê Phú Đức - 21521962</a:t>
            </a:r>
          </a:p>
          <a:p>
            <a:r>
              <a:rPr lang="en-GB" err="1">
                <a:latin typeface="Work Sans" panose="020B0604020202020204" pitchFamily="2" charset="0"/>
              </a:rPr>
              <a:t>Trần</a:t>
            </a:r>
            <a:r>
              <a:rPr lang="en-GB">
                <a:latin typeface="Work Sans" panose="020B0604020202020204" pitchFamily="2" charset="0"/>
              </a:rPr>
              <a:t> Công Thành - 21521450</a:t>
            </a:r>
          </a:p>
          <a:p>
            <a:r>
              <a:rPr lang="en-GB">
                <a:latin typeface="Work Sans" panose="020B0604020202020204" pitchFamily="2" charset="0"/>
              </a:rPr>
              <a:t>Lê </a:t>
            </a:r>
            <a:r>
              <a:rPr lang="en-GB" err="1">
                <a:latin typeface="Work Sans" panose="020B0604020202020204" pitchFamily="2" charset="0"/>
              </a:rPr>
              <a:t>Khắc</a:t>
            </a:r>
            <a:r>
              <a:rPr lang="en-GB">
                <a:latin typeface="Work Sans" panose="020B0604020202020204" pitchFamily="2" charset="0"/>
              </a:rPr>
              <a:t> Trung Nam - 21522358</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63;p47">
            <a:extLst>
              <a:ext uri="{FF2B5EF4-FFF2-40B4-BE49-F238E27FC236}">
                <a16:creationId xmlns:a16="http://schemas.microsoft.com/office/drawing/2014/main" id="{2FBE2CA8-7F71-9CB3-2C2A-BD118BA6C2B5}"/>
              </a:ext>
            </a:extLst>
          </p:cNvPr>
          <p:cNvSpPr txBox="1">
            <a:spLocks/>
          </p:cNvSpPr>
          <p:nvPr/>
        </p:nvSpPr>
        <p:spPr>
          <a:xfrm>
            <a:off x="620425" y="601662"/>
            <a:ext cx="5449828" cy="4048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1pPr>
            <a:lvl2pPr marL="914400" marR="0" lvl="1"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2pPr>
            <a:lvl3pPr marL="1371600" marR="0" lvl="2"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3pPr>
            <a:lvl4pPr marL="1828800" marR="0" lvl="3"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4pPr>
            <a:lvl5pPr marL="2286000" marR="0" lvl="4"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5pPr>
            <a:lvl6pPr marL="2743200" marR="0" lvl="5"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6pPr>
            <a:lvl7pPr marL="3200400" marR="0" lvl="6"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7pPr>
            <a:lvl8pPr marL="3657600" marR="0" lvl="7"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8pPr>
            <a:lvl9pPr marL="4114800" marR="0" lvl="8" indent="-317500" algn="l" rtl="0">
              <a:lnSpc>
                <a:spcPct val="100000"/>
              </a:lnSpc>
              <a:spcBef>
                <a:spcPts val="1600"/>
              </a:spcBef>
              <a:spcAft>
                <a:spcPts val="160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9pPr>
          </a:lstStyle>
          <a:p>
            <a:pPr marL="0" marR="0" lvl="0" indent="0" algn="l" defTabSz="914400" rtl="0" eaLnBrk="1" fontAlgn="auto" latinLnBrk="0" hangingPunct="1">
              <a:lnSpc>
                <a:spcPct val="100000"/>
              </a:lnSpc>
              <a:spcBef>
                <a:spcPts val="0"/>
              </a:spcBef>
              <a:spcAft>
                <a:spcPts val="0"/>
              </a:spcAft>
              <a:buClr>
                <a:srgbClr val="FFFFFF"/>
              </a:buClr>
              <a:buSzPts val="1400"/>
              <a:buFont typeface="Cantarell"/>
              <a:buNone/>
              <a:tabLst/>
              <a:defRPr/>
            </a:pPr>
            <a:r>
              <a:rPr kumimoji="0" lang="en-US" sz="2000" b="1" i="1" u="none" strike="noStrike" kern="0" cap="none" spc="0" normalizeH="0" baseline="0" noProof="0">
                <a:ln>
                  <a:noFill/>
                </a:ln>
                <a:solidFill>
                  <a:schemeClr val="tx1"/>
                </a:solidFill>
                <a:effectLst/>
                <a:uLnTx/>
                <a:uFillTx/>
                <a:latin typeface="Work Sans" pitchFamily="2" charset="0"/>
                <a:sym typeface="Cantarell"/>
              </a:rPr>
              <a:t>Các hệ tọa độ trong không gian 3 chiều</a:t>
            </a:r>
            <a:endParaRPr kumimoji="0" lang="vi-VN" sz="2000" b="1" i="1" u="none" strike="noStrike" kern="0" cap="none" spc="0" normalizeH="0" baseline="0" noProof="0">
              <a:ln>
                <a:noFill/>
              </a:ln>
              <a:solidFill>
                <a:schemeClr val="tx1"/>
              </a:solidFill>
              <a:effectLst/>
              <a:uLnTx/>
              <a:uFillTx/>
              <a:latin typeface="Work Sans" pitchFamily="2" charset="0"/>
              <a:sym typeface="Cantarell"/>
            </a:endParaRPr>
          </a:p>
        </p:txBody>
      </p:sp>
      <p:sp>
        <p:nvSpPr>
          <p:cNvPr id="2" name="Google Shape;1763;p47">
            <a:extLst>
              <a:ext uri="{FF2B5EF4-FFF2-40B4-BE49-F238E27FC236}">
                <a16:creationId xmlns:a16="http://schemas.microsoft.com/office/drawing/2014/main" id="{C2B9A870-5EA2-0FDE-5FAD-3408AF0B2A1A}"/>
              </a:ext>
            </a:extLst>
          </p:cNvPr>
          <p:cNvSpPr txBox="1">
            <a:spLocks/>
          </p:cNvSpPr>
          <p:nvPr/>
        </p:nvSpPr>
        <p:spPr>
          <a:xfrm>
            <a:off x="880775" y="1100455"/>
            <a:ext cx="6428639" cy="196346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dk1"/>
                </a:solidFill>
                <a:latin typeface="Cantarell"/>
                <a:ea typeface="Cantarell"/>
                <a:cs typeface="Cantarell"/>
                <a:sym typeface="Cantarell"/>
              </a:defRPr>
            </a:lvl1pPr>
            <a:lvl2pPr marL="914400" marR="0" lvl="1"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2pPr>
            <a:lvl3pPr marL="1371600" marR="0" lvl="2"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3pPr>
            <a:lvl4pPr marL="1828800" marR="0" lvl="3"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Cantarell"/>
                <a:ea typeface="Cantarell"/>
                <a:cs typeface="Cantarell"/>
                <a:sym typeface="Cantarell"/>
              </a:defRPr>
            </a:lvl4pPr>
            <a:lvl5pPr marL="2286000" marR="0" lvl="4"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5pPr>
            <a:lvl6pPr marL="2743200" marR="0" lvl="5"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6pPr>
            <a:lvl7pPr marL="3200400" marR="0" lvl="6"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Cantarell"/>
                <a:ea typeface="Cantarell"/>
                <a:cs typeface="Cantarell"/>
                <a:sym typeface="Cantarell"/>
              </a:defRPr>
            </a:lvl7pPr>
            <a:lvl8pPr marL="3657600" marR="0" lvl="7"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8pPr>
            <a:lvl9pPr marL="4114800" marR="0" lvl="8" indent="-304800" algn="l" rtl="0">
              <a:lnSpc>
                <a:spcPct val="100000"/>
              </a:lnSpc>
              <a:spcBef>
                <a:spcPts val="1600"/>
              </a:spcBef>
              <a:spcAft>
                <a:spcPts val="160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9pPr>
          </a:lstStyle>
          <a:p>
            <a:pPr marL="0" lvl="0" indent="0">
              <a:buClr>
                <a:srgbClr val="FFFFFF"/>
              </a:buClr>
              <a:buSzPts val="1400"/>
              <a:buNone/>
              <a:defRPr/>
            </a:pPr>
            <a:r>
              <a:rPr lang="vi-VN" sz="1400">
                <a:solidFill>
                  <a:schemeClr val="tx1"/>
                </a:solidFill>
              </a:rPr>
              <a:t>Các yếu tố để biểu diễn một đối tượng bao gồm các điểm, </a:t>
            </a:r>
            <a:r>
              <a:rPr lang="vi-VN" sz="1400" err="1">
                <a:solidFill>
                  <a:schemeClr val="tx1"/>
                </a:solidFill>
              </a:rPr>
              <a:t>vector</a:t>
            </a:r>
            <a:r>
              <a:rPr lang="vi-VN" sz="1400">
                <a:solidFill>
                  <a:schemeClr val="tx1"/>
                </a:solidFill>
              </a:rPr>
              <a:t>, </a:t>
            </a:r>
            <a:r>
              <a:rPr lang="en-US" sz="1400" err="1">
                <a:solidFill>
                  <a:schemeClr val="tx1"/>
                </a:solidFill>
              </a:rPr>
              <a:t>cạnh</a:t>
            </a:r>
            <a:r>
              <a:rPr lang="vi-VN" sz="1400">
                <a:solidFill>
                  <a:schemeClr val="tx1"/>
                </a:solidFill>
              </a:rPr>
              <a:t>, tia, đường thẳng, các đa giác và mặt </a:t>
            </a:r>
            <a:r>
              <a:rPr lang="vi-VN" sz="1400" err="1">
                <a:solidFill>
                  <a:schemeClr val="tx1"/>
                </a:solidFill>
              </a:rPr>
              <a:t>phẳng</a:t>
            </a:r>
            <a:r>
              <a:rPr lang="vi-VN" sz="1400">
                <a:solidFill>
                  <a:schemeClr val="tx1"/>
                </a:solidFill>
              </a:rPr>
              <a:t>.</a:t>
            </a:r>
            <a:endParaRPr lang="en-US" sz="1400">
              <a:solidFill>
                <a:schemeClr val="tx1"/>
              </a:solidFill>
            </a:endParaRPr>
          </a:p>
          <a:p>
            <a:pPr marL="0" lvl="0" indent="0">
              <a:buClr>
                <a:srgbClr val="FFFFFF"/>
              </a:buClr>
              <a:buSzPts val="1400"/>
              <a:buNone/>
              <a:defRPr/>
            </a:pPr>
            <a:endParaRPr lang="en-US" sz="1400">
              <a:solidFill>
                <a:schemeClr val="tx1"/>
              </a:solidFill>
            </a:endParaRPr>
          </a:p>
          <a:p>
            <a:pPr marL="0" lvl="0" indent="0">
              <a:buClr>
                <a:srgbClr val="FFFFFF"/>
              </a:buClr>
              <a:buSzPts val="1400"/>
              <a:buNone/>
              <a:defRPr/>
            </a:pPr>
            <a:r>
              <a:rPr lang="en-US" sz="1400">
                <a:solidFill>
                  <a:schemeClr val="tx1"/>
                </a:solidFill>
              </a:rPr>
              <a:t>Trong </a:t>
            </a:r>
            <a:r>
              <a:rPr lang="en-US" sz="1400" err="1">
                <a:solidFill>
                  <a:schemeClr val="tx1"/>
                </a:solidFill>
              </a:rPr>
              <a:t>không</a:t>
            </a:r>
            <a:r>
              <a:rPr lang="en-US" sz="1400">
                <a:solidFill>
                  <a:schemeClr val="tx1"/>
                </a:solidFill>
              </a:rPr>
              <a:t> </a:t>
            </a:r>
            <a:r>
              <a:rPr lang="en-US" sz="1400" err="1">
                <a:solidFill>
                  <a:schemeClr val="tx1"/>
                </a:solidFill>
              </a:rPr>
              <a:t>gian</a:t>
            </a:r>
            <a:r>
              <a:rPr lang="en-US" sz="1400">
                <a:solidFill>
                  <a:schemeClr val="tx1"/>
                </a:solidFill>
              </a:rPr>
              <a:t> 3 </a:t>
            </a:r>
            <a:r>
              <a:rPr lang="en-US" sz="1400" err="1">
                <a:solidFill>
                  <a:schemeClr val="tx1"/>
                </a:solidFill>
              </a:rPr>
              <a:t>chiều</a:t>
            </a:r>
            <a:r>
              <a:rPr lang="en-US" sz="1400">
                <a:solidFill>
                  <a:schemeClr val="tx1"/>
                </a:solidFill>
              </a:rPr>
              <a:t>, </a:t>
            </a:r>
            <a:r>
              <a:rPr lang="en-US" sz="1400" err="1">
                <a:solidFill>
                  <a:schemeClr val="tx1"/>
                </a:solidFill>
              </a:rPr>
              <a:t>khi</a:t>
            </a:r>
            <a:r>
              <a:rPr lang="en-US" sz="1400">
                <a:solidFill>
                  <a:schemeClr val="tx1"/>
                </a:solidFill>
              </a:rPr>
              <a:t> </a:t>
            </a:r>
            <a:r>
              <a:rPr lang="en-US" sz="1400" err="1">
                <a:solidFill>
                  <a:schemeClr val="tx1"/>
                </a:solidFill>
              </a:rPr>
              <a:t>sử</a:t>
            </a:r>
            <a:r>
              <a:rPr lang="en-US" sz="1400">
                <a:solidFill>
                  <a:schemeClr val="tx1"/>
                </a:solidFill>
              </a:rPr>
              <a:t> </a:t>
            </a:r>
            <a:r>
              <a:rPr lang="en-US" sz="1400" err="1">
                <a:solidFill>
                  <a:schemeClr val="tx1"/>
                </a:solidFill>
              </a:rPr>
              <a:t>dụng</a:t>
            </a:r>
            <a:r>
              <a:rPr lang="en-US" sz="1400">
                <a:solidFill>
                  <a:schemeClr val="tx1"/>
                </a:solidFill>
              </a:rPr>
              <a:t> </a:t>
            </a:r>
            <a:r>
              <a:rPr lang="en-US" sz="1400" err="1">
                <a:solidFill>
                  <a:schemeClr val="tx1"/>
                </a:solidFill>
              </a:rPr>
              <a:t>các</a:t>
            </a:r>
            <a:r>
              <a:rPr lang="en-US" sz="1400">
                <a:solidFill>
                  <a:schemeClr val="tx1"/>
                </a:solidFill>
              </a:rPr>
              <a:t> </a:t>
            </a:r>
            <a:r>
              <a:rPr lang="en-US" sz="1400" err="1">
                <a:solidFill>
                  <a:schemeClr val="tx1"/>
                </a:solidFill>
              </a:rPr>
              <a:t>phép</a:t>
            </a:r>
            <a:r>
              <a:rPr lang="en-US" sz="1400">
                <a:solidFill>
                  <a:schemeClr val="tx1"/>
                </a:solidFill>
              </a:rPr>
              <a:t> </a:t>
            </a:r>
            <a:r>
              <a:rPr lang="en-US" sz="1400" err="1">
                <a:solidFill>
                  <a:schemeClr val="tx1"/>
                </a:solidFill>
              </a:rPr>
              <a:t>biến</a:t>
            </a:r>
            <a:r>
              <a:rPr lang="en-US" sz="1400">
                <a:solidFill>
                  <a:schemeClr val="tx1"/>
                </a:solidFill>
              </a:rPr>
              <a:t> </a:t>
            </a:r>
            <a:r>
              <a:rPr lang="en-US" sz="1400" err="1">
                <a:solidFill>
                  <a:schemeClr val="tx1"/>
                </a:solidFill>
              </a:rPr>
              <a:t>đổi</a:t>
            </a:r>
            <a:r>
              <a:rPr lang="en-US" sz="1400">
                <a:solidFill>
                  <a:schemeClr val="tx1"/>
                </a:solidFill>
              </a:rPr>
              <a:t> </a:t>
            </a:r>
            <a:r>
              <a:rPr lang="en-US" sz="1400" err="1">
                <a:solidFill>
                  <a:schemeClr val="tx1"/>
                </a:solidFill>
              </a:rPr>
              <a:t>cho</a:t>
            </a:r>
            <a:r>
              <a:rPr lang="en-US" sz="1400">
                <a:solidFill>
                  <a:schemeClr val="tx1"/>
                </a:solidFill>
              </a:rPr>
              <a:t> </a:t>
            </a:r>
            <a:r>
              <a:rPr lang="en-US" sz="1400" err="1">
                <a:solidFill>
                  <a:schemeClr val="tx1"/>
                </a:solidFill>
              </a:rPr>
              <a:t>đồ</a:t>
            </a:r>
            <a:r>
              <a:rPr lang="en-US" sz="1400">
                <a:solidFill>
                  <a:schemeClr val="tx1"/>
                </a:solidFill>
              </a:rPr>
              <a:t> </a:t>
            </a:r>
            <a:r>
              <a:rPr lang="en-US" sz="1400" err="1">
                <a:solidFill>
                  <a:schemeClr val="tx1"/>
                </a:solidFill>
              </a:rPr>
              <a:t>họa</a:t>
            </a:r>
            <a:r>
              <a:rPr lang="en-US" sz="1400">
                <a:solidFill>
                  <a:schemeClr val="tx1"/>
                </a:solidFill>
              </a:rPr>
              <a:t> </a:t>
            </a:r>
            <a:r>
              <a:rPr lang="en-US" sz="1400" err="1">
                <a:solidFill>
                  <a:schemeClr val="tx1"/>
                </a:solidFill>
              </a:rPr>
              <a:t>máy</a:t>
            </a:r>
            <a:r>
              <a:rPr lang="en-US" sz="1400">
                <a:solidFill>
                  <a:schemeClr val="tx1"/>
                </a:solidFill>
              </a:rPr>
              <a:t> </a:t>
            </a:r>
            <a:r>
              <a:rPr lang="en-US" sz="1400" err="1">
                <a:solidFill>
                  <a:schemeClr val="tx1"/>
                </a:solidFill>
              </a:rPr>
              <a:t>tính</a:t>
            </a:r>
            <a:r>
              <a:rPr lang="en-US" sz="1400">
                <a:solidFill>
                  <a:schemeClr val="tx1"/>
                </a:solidFill>
              </a:rPr>
              <a:t>, ta </a:t>
            </a:r>
            <a:r>
              <a:rPr lang="en-US" sz="1400" err="1">
                <a:solidFill>
                  <a:schemeClr val="tx1"/>
                </a:solidFill>
              </a:rPr>
              <a:t>sẽ</a:t>
            </a:r>
            <a:r>
              <a:rPr lang="en-US" sz="1400">
                <a:solidFill>
                  <a:schemeClr val="tx1"/>
                </a:solidFill>
              </a:rPr>
              <a:t> </a:t>
            </a:r>
            <a:r>
              <a:rPr lang="en-US" sz="1400" err="1">
                <a:solidFill>
                  <a:schemeClr val="tx1"/>
                </a:solidFill>
              </a:rPr>
              <a:t>thấy</a:t>
            </a:r>
            <a:r>
              <a:rPr lang="en-US" sz="1400">
                <a:solidFill>
                  <a:schemeClr val="tx1"/>
                </a:solidFill>
              </a:rPr>
              <a:t> </a:t>
            </a:r>
            <a:r>
              <a:rPr lang="en-US" sz="1400" err="1">
                <a:solidFill>
                  <a:schemeClr val="tx1"/>
                </a:solidFill>
              </a:rPr>
              <a:t>chúng</a:t>
            </a:r>
            <a:r>
              <a:rPr lang="en-US" sz="1400">
                <a:solidFill>
                  <a:schemeClr val="tx1"/>
                </a:solidFill>
              </a:rPr>
              <a:t> </a:t>
            </a:r>
            <a:r>
              <a:rPr lang="en-US" sz="1400" err="1">
                <a:solidFill>
                  <a:schemeClr val="tx1"/>
                </a:solidFill>
              </a:rPr>
              <a:t>được</a:t>
            </a:r>
            <a:r>
              <a:rPr lang="en-US" sz="1400">
                <a:solidFill>
                  <a:schemeClr val="tx1"/>
                </a:solidFill>
              </a:rPr>
              <a:t> </a:t>
            </a:r>
            <a:r>
              <a:rPr lang="en-US" sz="1400" err="1">
                <a:solidFill>
                  <a:schemeClr val="tx1"/>
                </a:solidFill>
              </a:rPr>
              <a:t>minh</a:t>
            </a:r>
            <a:r>
              <a:rPr lang="en-US" sz="1400">
                <a:solidFill>
                  <a:schemeClr val="tx1"/>
                </a:solidFill>
              </a:rPr>
              <a:t> </a:t>
            </a:r>
            <a:r>
              <a:rPr lang="en-US" sz="1400" err="1">
                <a:solidFill>
                  <a:schemeClr val="tx1"/>
                </a:solidFill>
              </a:rPr>
              <a:t>họa</a:t>
            </a:r>
            <a:r>
              <a:rPr lang="en-US" sz="1400">
                <a:solidFill>
                  <a:schemeClr val="tx1"/>
                </a:solidFill>
              </a:rPr>
              <a:t> qua </a:t>
            </a:r>
            <a:r>
              <a:rPr lang="en-US" sz="1400" err="1">
                <a:solidFill>
                  <a:schemeClr val="tx1"/>
                </a:solidFill>
              </a:rPr>
              <a:t>các</a:t>
            </a:r>
            <a:r>
              <a:rPr lang="en-US" sz="1400">
                <a:solidFill>
                  <a:schemeClr val="tx1"/>
                </a:solidFill>
              </a:rPr>
              <a:t> ma </a:t>
            </a:r>
            <a:r>
              <a:rPr lang="en-US" sz="1400" err="1">
                <a:solidFill>
                  <a:schemeClr val="tx1"/>
                </a:solidFill>
              </a:rPr>
              <a:t>trận</a:t>
            </a:r>
            <a:r>
              <a:rPr lang="en-US" sz="1400">
                <a:solidFill>
                  <a:schemeClr val="tx1"/>
                </a:solidFill>
              </a:rPr>
              <a:t> 4x4. </a:t>
            </a:r>
          </a:p>
          <a:p>
            <a:pPr marL="0" lvl="0" indent="0">
              <a:buClr>
                <a:srgbClr val="FFFFFF"/>
              </a:buClr>
              <a:buSzPts val="1400"/>
              <a:buNone/>
              <a:defRPr/>
            </a:pPr>
            <a:endParaRPr lang="en-US" sz="1400">
              <a:solidFill>
                <a:schemeClr val="tx1"/>
              </a:solidFill>
            </a:endParaRPr>
          </a:p>
          <a:p>
            <a:pPr marL="0" lvl="0" indent="0">
              <a:buClr>
                <a:srgbClr val="FFFFFF"/>
              </a:buClr>
              <a:buSzPts val="1400"/>
              <a:buNone/>
              <a:defRPr/>
            </a:pPr>
            <a:r>
              <a:rPr lang="en-US" sz="1400" err="1">
                <a:solidFill>
                  <a:schemeClr val="tx1"/>
                </a:solidFill>
              </a:rPr>
              <a:t>Các</a:t>
            </a:r>
            <a:r>
              <a:rPr lang="en-US" sz="1400">
                <a:solidFill>
                  <a:schemeClr val="tx1"/>
                </a:solidFill>
              </a:rPr>
              <a:t> </a:t>
            </a:r>
            <a:r>
              <a:rPr lang="en-US" sz="1400" err="1">
                <a:solidFill>
                  <a:schemeClr val="tx1"/>
                </a:solidFill>
              </a:rPr>
              <a:t>điểm</a:t>
            </a:r>
            <a:r>
              <a:rPr lang="en-US" sz="1400">
                <a:solidFill>
                  <a:schemeClr val="tx1"/>
                </a:solidFill>
              </a:rPr>
              <a:t> </a:t>
            </a:r>
            <a:r>
              <a:rPr lang="en-US" sz="1400" err="1">
                <a:solidFill>
                  <a:schemeClr val="tx1"/>
                </a:solidFill>
              </a:rPr>
              <a:t>sẽ</a:t>
            </a:r>
            <a:r>
              <a:rPr lang="en-US" sz="1400">
                <a:solidFill>
                  <a:schemeClr val="tx1"/>
                </a:solidFill>
              </a:rPr>
              <a:t> </a:t>
            </a:r>
            <a:r>
              <a:rPr lang="en-US" sz="1400" err="1">
                <a:solidFill>
                  <a:schemeClr val="tx1"/>
                </a:solidFill>
              </a:rPr>
              <a:t>được</a:t>
            </a:r>
            <a:r>
              <a:rPr lang="en-US" sz="1400">
                <a:solidFill>
                  <a:schemeClr val="tx1"/>
                </a:solidFill>
              </a:rPr>
              <a:t> </a:t>
            </a:r>
            <a:r>
              <a:rPr lang="en-US" sz="1400" err="1">
                <a:solidFill>
                  <a:schemeClr val="tx1"/>
                </a:solidFill>
              </a:rPr>
              <a:t>biểu</a:t>
            </a:r>
            <a:r>
              <a:rPr lang="en-US" sz="1400">
                <a:solidFill>
                  <a:schemeClr val="tx1"/>
                </a:solidFill>
              </a:rPr>
              <a:t> </a:t>
            </a:r>
            <a:r>
              <a:rPr lang="en-US" sz="1400" err="1">
                <a:solidFill>
                  <a:schemeClr val="tx1"/>
                </a:solidFill>
              </a:rPr>
              <a:t>diễn</a:t>
            </a:r>
            <a:r>
              <a:rPr lang="en-US" sz="1400">
                <a:solidFill>
                  <a:schemeClr val="tx1"/>
                </a:solidFill>
              </a:rPr>
              <a:t> </a:t>
            </a:r>
            <a:r>
              <a:rPr lang="en-US" sz="1400" err="1">
                <a:solidFill>
                  <a:schemeClr val="tx1"/>
                </a:solidFill>
              </a:rPr>
              <a:t>theo</a:t>
            </a:r>
            <a:r>
              <a:rPr lang="en-US" sz="1400">
                <a:solidFill>
                  <a:schemeClr val="tx1"/>
                </a:solidFill>
              </a:rPr>
              <a:t> </a:t>
            </a:r>
            <a:r>
              <a:rPr lang="en-US" sz="1400" err="1">
                <a:solidFill>
                  <a:schemeClr val="tx1"/>
                </a:solidFill>
              </a:rPr>
              <a:t>tọa</a:t>
            </a:r>
            <a:r>
              <a:rPr lang="en-US" sz="1400">
                <a:solidFill>
                  <a:schemeClr val="tx1"/>
                </a:solidFill>
              </a:rPr>
              <a:t> </a:t>
            </a:r>
            <a:r>
              <a:rPr lang="en-US" sz="1400" err="1">
                <a:solidFill>
                  <a:schemeClr val="tx1"/>
                </a:solidFill>
              </a:rPr>
              <a:t>độ</a:t>
            </a:r>
            <a:r>
              <a:rPr lang="en-US" sz="1400">
                <a:solidFill>
                  <a:schemeClr val="tx1"/>
                </a:solidFill>
              </a:rPr>
              <a:t> </a:t>
            </a:r>
            <a:r>
              <a:rPr lang="en-US" sz="1400" err="1">
                <a:solidFill>
                  <a:schemeClr val="tx1"/>
                </a:solidFill>
              </a:rPr>
              <a:t>đồng</a:t>
            </a:r>
            <a:r>
              <a:rPr lang="en-US" sz="1400">
                <a:solidFill>
                  <a:schemeClr val="tx1"/>
                </a:solidFill>
              </a:rPr>
              <a:t> </a:t>
            </a:r>
            <a:r>
              <a:rPr lang="en-US" sz="1400" err="1">
                <a:solidFill>
                  <a:schemeClr val="tx1"/>
                </a:solidFill>
              </a:rPr>
              <a:t>nhất</a:t>
            </a:r>
            <a:r>
              <a:rPr lang="en-US" sz="1400">
                <a:solidFill>
                  <a:schemeClr val="tx1"/>
                </a:solidFill>
              </a:rPr>
              <a:t> (x, y, z, 1)</a:t>
            </a:r>
          </a:p>
          <a:p>
            <a:pPr marL="0" lvl="0" indent="0">
              <a:buClr>
                <a:srgbClr val="FFFFFF"/>
              </a:buClr>
              <a:buSzPts val="1400"/>
              <a:buNone/>
              <a:defRPr/>
            </a:pPr>
            <a:endParaRPr lang="en-US" sz="1400">
              <a:solidFill>
                <a:schemeClr val="tx1"/>
              </a:solidFill>
            </a:endParaRPr>
          </a:p>
        </p:txBody>
      </p:sp>
      <p:pic>
        <p:nvPicPr>
          <p:cNvPr id="11" name="Picture 10">
            <a:extLst>
              <a:ext uri="{FF2B5EF4-FFF2-40B4-BE49-F238E27FC236}">
                <a16:creationId xmlns:a16="http://schemas.microsoft.com/office/drawing/2014/main" id="{0AFC5299-2569-F347-B4DE-1074EFEAFF96}"/>
              </a:ext>
            </a:extLst>
          </p:cNvPr>
          <p:cNvPicPr>
            <a:picLocks noChangeAspect="1"/>
          </p:cNvPicPr>
          <p:nvPr/>
        </p:nvPicPr>
        <p:blipFill>
          <a:blip r:embed="rId4"/>
          <a:stretch>
            <a:fillRect/>
          </a:stretch>
        </p:blipFill>
        <p:spPr>
          <a:xfrm>
            <a:off x="1734559" y="3063922"/>
            <a:ext cx="2777559" cy="1120893"/>
          </a:xfrm>
          <a:prstGeom prst="rect">
            <a:avLst/>
          </a:prstGeom>
        </p:spPr>
      </p:pic>
      <p:pic>
        <p:nvPicPr>
          <p:cNvPr id="13" name="Introduction-to-Cylindrical-Coordinates">
            <a:hlinkClick r:id="" action="ppaction://media"/>
            <a:extLst>
              <a:ext uri="{FF2B5EF4-FFF2-40B4-BE49-F238E27FC236}">
                <a16:creationId xmlns:a16="http://schemas.microsoft.com/office/drawing/2014/main" id="{FDD8B9DB-4E6B-5C04-B801-17C7603D22F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020662" y="2110371"/>
            <a:ext cx="2431467" cy="2431467"/>
          </a:xfrm>
          <a:prstGeom prst="rect">
            <a:avLst/>
          </a:prstGeom>
        </p:spPr>
      </p:pic>
    </p:spTree>
    <p:extLst>
      <p:ext uri="{BB962C8B-B14F-4D97-AF65-F5344CB8AC3E}">
        <p14:creationId xmlns:p14="http://schemas.microsoft.com/office/powerpoint/2010/main" val="1688496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arn(inVertic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39200"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7" fill="hold" display="0">
                  <p:stCondLst>
                    <p:cond delay="indefinite"/>
                  </p:stCondLst>
                </p:cTn>
                <p:tgtEl>
                  <p:spTgt spid="13"/>
                </p:tgtEl>
              </p:cMediaNode>
            </p:video>
            <p:seq concurrent="1" nextAc="seek">
              <p:cTn id="18" restart="whenNotActive" fill="hold" evtFilter="cancelBubble" nodeType="interactiveSeq">
                <p:stCondLst>
                  <p:cond evt="onClick" delay="0">
                    <p:tgtEl>
                      <p:spTgt spid="1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3"/>
                                        </p:tgtEl>
                                      </p:cBhvr>
                                    </p:cmd>
                                  </p:childTnLst>
                                </p:cTn>
                              </p:par>
                            </p:childTnLst>
                          </p:cTn>
                        </p:par>
                      </p:childTnLst>
                    </p:cTn>
                  </p:par>
                </p:childTnLst>
              </p:cTn>
              <p:nextCondLst>
                <p:cond evt="onClick" delay="0">
                  <p:tgtEl>
                    <p:spTgt spid="13"/>
                  </p:tgtEl>
                </p:cond>
              </p:nextCondLst>
            </p:seq>
          </p:childTnLst>
        </p:cTn>
      </p:par>
    </p:tnLst>
    <p:bldLst>
      <p:bldP spid="4" grpId="0"/>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763;p47">
            <a:extLst>
              <a:ext uri="{FF2B5EF4-FFF2-40B4-BE49-F238E27FC236}">
                <a16:creationId xmlns:a16="http://schemas.microsoft.com/office/drawing/2014/main" id="{E3966DFD-674C-4098-3A32-6899DD0A869C}"/>
              </a:ext>
            </a:extLst>
          </p:cNvPr>
          <p:cNvSpPr txBox="1">
            <a:spLocks/>
          </p:cNvSpPr>
          <p:nvPr/>
        </p:nvSpPr>
        <p:spPr>
          <a:xfrm>
            <a:off x="713349" y="564306"/>
            <a:ext cx="3934851" cy="6525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1pPr>
            <a:lvl2pPr marL="914400" marR="0" lvl="1"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2pPr>
            <a:lvl3pPr marL="1371600" marR="0" lvl="2"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3pPr>
            <a:lvl4pPr marL="1828800" marR="0" lvl="3"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4pPr>
            <a:lvl5pPr marL="2286000" marR="0" lvl="4"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5pPr>
            <a:lvl6pPr marL="2743200" marR="0" lvl="5"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6pPr>
            <a:lvl7pPr marL="3200400" marR="0" lvl="6"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7pPr>
            <a:lvl8pPr marL="3657600" marR="0" lvl="7"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8pPr>
            <a:lvl9pPr marL="4114800" marR="0" lvl="8" indent="-317500" algn="l" rtl="0">
              <a:lnSpc>
                <a:spcPct val="100000"/>
              </a:lnSpc>
              <a:spcBef>
                <a:spcPts val="1600"/>
              </a:spcBef>
              <a:spcAft>
                <a:spcPts val="160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9pPr>
          </a:lstStyle>
          <a:p>
            <a:pPr marL="0" indent="0"/>
            <a:r>
              <a:rPr lang="en-US" sz="3200" b="1" err="1">
                <a:solidFill>
                  <a:schemeClr val="tx1"/>
                </a:solidFill>
                <a:latin typeface="Work Sans" pitchFamily="2" charset="0"/>
              </a:rPr>
              <a:t>Các</a:t>
            </a:r>
            <a:r>
              <a:rPr lang="en-US" sz="3200" b="1">
                <a:solidFill>
                  <a:schemeClr val="tx1"/>
                </a:solidFill>
                <a:latin typeface="Work Sans" pitchFamily="2" charset="0"/>
              </a:rPr>
              <a:t> </a:t>
            </a:r>
            <a:r>
              <a:rPr lang="en-US" sz="3200" b="1" err="1">
                <a:solidFill>
                  <a:schemeClr val="tx1"/>
                </a:solidFill>
                <a:latin typeface="Work Sans" pitchFamily="2" charset="0"/>
              </a:rPr>
              <a:t>phép</a:t>
            </a:r>
            <a:r>
              <a:rPr lang="en-US" sz="3200" b="1">
                <a:solidFill>
                  <a:schemeClr val="tx1"/>
                </a:solidFill>
                <a:latin typeface="Work Sans" pitchFamily="2" charset="0"/>
              </a:rPr>
              <a:t> </a:t>
            </a:r>
            <a:r>
              <a:rPr lang="en-US" sz="3200" b="1" err="1">
                <a:solidFill>
                  <a:schemeClr val="tx1"/>
                </a:solidFill>
                <a:latin typeface="Work Sans" pitchFamily="2" charset="0"/>
              </a:rPr>
              <a:t>biến</a:t>
            </a:r>
            <a:r>
              <a:rPr lang="en-US" sz="3200" b="1">
                <a:solidFill>
                  <a:schemeClr val="tx1"/>
                </a:solidFill>
                <a:latin typeface="Work Sans" pitchFamily="2" charset="0"/>
              </a:rPr>
              <a:t> </a:t>
            </a:r>
            <a:r>
              <a:rPr lang="en-US" sz="3200" b="1" err="1">
                <a:solidFill>
                  <a:schemeClr val="tx1"/>
                </a:solidFill>
                <a:latin typeface="Work Sans" pitchFamily="2" charset="0"/>
              </a:rPr>
              <a:t>đổi</a:t>
            </a:r>
            <a:endParaRPr lang="vi-VN" sz="3200" b="1">
              <a:solidFill>
                <a:schemeClr val="tx1"/>
              </a:solidFill>
              <a:latin typeface="Work Sans" pitchFamily="2" charset="0"/>
            </a:endParaRPr>
          </a:p>
        </p:txBody>
      </p:sp>
      <p:sp>
        <p:nvSpPr>
          <p:cNvPr id="3" name="Google Shape;1763;p47">
            <a:extLst>
              <a:ext uri="{FF2B5EF4-FFF2-40B4-BE49-F238E27FC236}">
                <a16:creationId xmlns:a16="http://schemas.microsoft.com/office/drawing/2014/main" id="{76E2A9A8-AF7E-8ABD-9387-DFEA19D2A699}"/>
              </a:ext>
            </a:extLst>
          </p:cNvPr>
          <p:cNvSpPr txBox="1">
            <a:spLocks/>
          </p:cNvSpPr>
          <p:nvPr/>
        </p:nvSpPr>
        <p:spPr>
          <a:xfrm>
            <a:off x="813019" y="1216868"/>
            <a:ext cx="3934851" cy="4048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1pPr>
            <a:lvl2pPr marL="914400" marR="0" lvl="1"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2pPr>
            <a:lvl3pPr marL="1371600" marR="0" lvl="2"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3pPr>
            <a:lvl4pPr marL="1828800" marR="0" lvl="3"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4pPr>
            <a:lvl5pPr marL="2286000" marR="0" lvl="4"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5pPr>
            <a:lvl6pPr marL="2743200" marR="0" lvl="5"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6pPr>
            <a:lvl7pPr marL="3200400" marR="0" lvl="6"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7pPr>
            <a:lvl8pPr marL="3657600" marR="0" lvl="7"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8pPr>
            <a:lvl9pPr marL="4114800" marR="0" lvl="8" indent="-317500" algn="l" rtl="0">
              <a:lnSpc>
                <a:spcPct val="100000"/>
              </a:lnSpc>
              <a:spcBef>
                <a:spcPts val="1600"/>
              </a:spcBef>
              <a:spcAft>
                <a:spcPts val="160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9pPr>
          </a:lstStyle>
          <a:p>
            <a:pPr marL="0" marR="0" lvl="0" indent="0" algn="l" defTabSz="914400" rtl="0" eaLnBrk="1" fontAlgn="auto" latinLnBrk="0" hangingPunct="1">
              <a:lnSpc>
                <a:spcPct val="100000"/>
              </a:lnSpc>
              <a:spcBef>
                <a:spcPts val="0"/>
              </a:spcBef>
              <a:spcAft>
                <a:spcPts val="0"/>
              </a:spcAft>
              <a:buClr>
                <a:srgbClr val="FFFFFF"/>
              </a:buClr>
              <a:buSzPts val="1400"/>
              <a:buFont typeface="Cantarell"/>
              <a:buNone/>
              <a:tabLst/>
              <a:defRPr/>
            </a:pPr>
            <a:r>
              <a:rPr kumimoji="0" lang="en-US" sz="2000" b="0" i="1" u="none" strike="noStrike" kern="0" cap="none" spc="0" normalizeH="0" baseline="0" noProof="0" err="1">
                <a:ln>
                  <a:noFill/>
                </a:ln>
                <a:solidFill>
                  <a:schemeClr val="tx1"/>
                </a:solidFill>
                <a:effectLst/>
                <a:uLnTx/>
                <a:uFillTx/>
                <a:latin typeface="Work Sans" pitchFamily="2" charset="0"/>
                <a:sym typeface="Cantarell"/>
              </a:rPr>
              <a:t>Phép</a:t>
            </a:r>
            <a:r>
              <a:rPr kumimoji="0" lang="en-US" sz="2000" b="0" i="1" u="none" strike="noStrike" kern="0" cap="none" spc="0" normalizeH="0" baseline="0" noProof="0">
                <a:ln>
                  <a:noFill/>
                </a:ln>
                <a:solidFill>
                  <a:schemeClr val="tx1"/>
                </a:solidFill>
                <a:effectLst/>
                <a:uLnTx/>
                <a:uFillTx/>
                <a:latin typeface="Work Sans" pitchFamily="2" charset="0"/>
                <a:sym typeface="Cantarell"/>
              </a:rPr>
              <a:t> </a:t>
            </a:r>
            <a:r>
              <a:rPr kumimoji="0" lang="en-US" sz="2000" b="0" i="1" u="none" strike="noStrike" kern="0" cap="none" spc="0" normalizeH="0" baseline="0" noProof="0" err="1">
                <a:ln>
                  <a:noFill/>
                </a:ln>
                <a:solidFill>
                  <a:schemeClr val="tx1"/>
                </a:solidFill>
                <a:effectLst/>
                <a:uLnTx/>
                <a:uFillTx/>
                <a:latin typeface="Work Sans" pitchFamily="2" charset="0"/>
                <a:sym typeface="Cantarell"/>
              </a:rPr>
              <a:t>tịnh</a:t>
            </a:r>
            <a:r>
              <a:rPr kumimoji="0" lang="en-US" sz="2000" b="0" i="1" u="none" strike="noStrike" kern="0" cap="none" spc="0" normalizeH="0" baseline="0" noProof="0">
                <a:ln>
                  <a:noFill/>
                </a:ln>
                <a:solidFill>
                  <a:schemeClr val="tx1"/>
                </a:solidFill>
                <a:effectLst/>
                <a:uLnTx/>
                <a:uFillTx/>
                <a:latin typeface="Work Sans" pitchFamily="2" charset="0"/>
                <a:sym typeface="Cantarell"/>
              </a:rPr>
              <a:t> </a:t>
            </a:r>
            <a:r>
              <a:rPr kumimoji="0" lang="en-US" sz="2000" b="0" i="1" u="none" strike="noStrike" kern="0" cap="none" spc="0" normalizeH="0" baseline="0" noProof="0" err="1">
                <a:ln>
                  <a:noFill/>
                </a:ln>
                <a:solidFill>
                  <a:schemeClr val="tx1"/>
                </a:solidFill>
                <a:effectLst/>
                <a:uLnTx/>
                <a:uFillTx/>
                <a:latin typeface="Work Sans" pitchFamily="2" charset="0"/>
                <a:sym typeface="Cantarell"/>
              </a:rPr>
              <a:t>tiến</a:t>
            </a:r>
            <a:r>
              <a:rPr kumimoji="0" lang="en-US" sz="2000" b="0" i="1" u="none" strike="noStrike" kern="0" cap="none" spc="0" normalizeH="0" baseline="0" noProof="0">
                <a:ln>
                  <a:noFill/>
                </a:ln>
                <a:solidFill>
                  <a:schemeClr val="tx1"/>
                </a:solidFill>
                <a:effectLst/>
                <a:uLnTx/>
                <a:uFillTx/>
                <a:latin typeface="Work Sans" pitchFamily="2" charset="0"/>
                <a:sym typeface="Cantarell"/>
              </a:rPr>
              <a:t> (Translation) </a:t>
            </a:r>
            <a:endParaRPr kumimoji="0" lang="vi-VN" sz="2000" b="0" i="1" u="none" strike="noStrike" kern="0" cap="none" spc="0" normalizeH="0" baseline="0" noProof="0">
              <a:ln>
                <a:noFill/>
              </a:ln>
              <a:solidFill>
                <a:schemeClr val="tx1"/>
              </a:solidFill>
              <a:effectLst/>
              <a:uLnTx/>
              <a:uFillTx/>
              <a:latin typeface="Work Sans" pitchFamily="2" charset="0"/>
              <a:sym typeface="Cantarell"/>
            </a:endParaRPr>
          </a:p>
        </p:txBody>
      </p:sp>
      <p:sp>
        <p:nvSpPr>
          <p:cNvPr id="5" name="Google Shape;1763;p47">
            <a:extLst>
              <a:ext uri="{FF2B5EF4-FFF2-40B4-BE49-F238E27FC236}">
                <a16:creationId xmlns:a16="http://schemas.microsoft.com/office/drawing/2014/main" id="{B1D336BD-870F-664E-8E3B-B321C8449491}"/>
              </a:ext>
            </a:extLst>
          </p:cNvPr>
          <p:cNvSpPr txBox="1">
            <a:spLocks/>
          </p:cNvSpPr>
          <p:nvPr/>
        </p:nvSpPr>
        <p:spPr>
          <a:xfrm>
            <a:off x="813020" y="1665711"/>
            <a:ext cx="3684474" cy="18120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dk1"/>
                </a:solidFill>
                <a:latin typeface="Cantarell"/>
                <a:ea typeface="Cantarell"/>
                <a:cs typeface="Cantarell"/>
                <a:sym typeface="Cantarell"/>
              </a:defRPr>
            </a:lvl1pPr>
            <a:lvl2pPr marL="914400" marR="0" lvl="1"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2pPr>
            <a:lvl3pPr marL="1371600" marR="0" lvl="2"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3pPr>
            <a:lvl4pPr marL="1828800" marR="0" lvl="3"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Cantarell"/>
                <a:ea typeface="Cantarell"/>
                <a:cs typeface="Cantarell"/>
                <a:sym typeface="Cantarell"/>
              </a:defRPr>
            </a:lvl4pPr>
            <a:lvl5pPr marL="2286000" marR="0" lvl="4"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5pPr>
            <a:lvl6pPr marL="2743200" marR="0" lvl="5"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6pPr>
            <a:lvl7pPr marL="3200400" marR="0" lvl="6"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Cantarell"/>
                <a:ea typeface="Cantarell"/>
                <a:cs typeface="Cantarell"/>
                <a:sym typeface="Cantarell"/>
              </a:defRPr>
            </a:lvl7pPr>
            <a:lvl8pPr marL="3657600" marR="0" lvl="7"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8pPr>
            <a:lvl9pPr marL="4114800" marR="0" lvl="8" indent="-304800" algn="l" rtl="0">
              <a:lnSpc>
                <a:spcPct val="100000"/>
              </a:lnSpc>
              <a:spcBef>
                <a:spcPts val="1600"/>
              </a:spcBef>
              <a:spcAft>
                <a:spcPts val="160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9pPr>
          </a:lstStyle>
          <a:p>
            <a:pPr marL="0" lvl="0" indent="0">
              <a:buClr>
                <a:srgbClr val="FFFFFF"/>
              </a:buClr>
              <a:buSzPts val="1400"/>
              <a:buNone/>
              <a:defRPr/>
            </a:pPr>
            <a:r>
              <a:rPr lang="vi-VN" sz="1400">
                <a:solidFill>
                  <a:schemeClr val="tx1"/>
                </a:solidFill>
              </a:rPr>
              <a:t>Giả sử véc tơ tịnh tiến là (</a:t>
            </a:r>
            <a:r>
              <a:rPr lang="vi-VN" sz="1400" err="1">
                <a:solidFill>
                  <a:schemeClr val="tx1"/>
                </a:solidFill>
              </a:rPr>
              <a:t>tx</a:t>
            </a:r>
            <a:r>
              <a:rPr lang="vi-VN" sz="1400">
                <a:solidFill>
                  <a:schemeClr val="tx1"/>
                </a:solidFill>
              </a:rPr>
              <a:t>, ty, </a:t>
            </a:r>
            <a:r>
              <a:rPr lang="vi-VN" sz="1400" err="1">
                <a:solidFill>
                  <a:schemeClr val="tx1"/>
                </a:solidFill>
              </a:rPr>
              <a:t>tz</a:t>
            </a:r>
            <a:r>
              <a:rPr lang="vi-VN" sz="1400">
                <a:solidFill>
                  <a:schemeClr val="tx1"/>
                </a:solidFill>
              </a:rPr>
              <a:t>) khi đó phương trình phép tịnh tiến như sau (T là ma</a:t>
            </a:r>
            <a:r>
              <a:rPr lang="en-US" sz="1400">
                <a:solidFill>
                  <a:schemeClr val="tx1"/>
                </a:solidFill>
              </a:rPr>
              <a:t> </a:t>
            </a:r>
            <a:r>
              <a:rPr lang="vi-VN" sz="1400">
                <a:solidFill>
                  <a:schemeClr val="tx1"/>
                </a:solidFill>
              </a:rPr>
              <a:t>trận của phép tịnh tiến):</a:t>
            </a:r>
          </a:p>
          <a:p>
            <a:pPr marL="0" lvl="0" indent="0">
              <a:buClr>
                <a:srgbClr val="FFFFFF"/>
              </a:buClr>
              <a:buSzPts val="1400"/>
              <a:buNone/>
              <a:defRPr/>
            </a:pPr>
            <a:endParaRPr lang="vi-VN" sz="1400">
              <a:solidFill>
                <a:schemeClr val="tx1"/>
              </a:solidFill>
            </a:endParaRPr>
          </a:p>
        </p:txBody>
      </p:sp>
      <p:pic>
        <p:nvPicPr>
          <p:cNvPr id="10" name="Picture 9">
            <a:extLst>
              <a:ext uri="{FF2B5EF4-FFF2-40B4-BE49-F238E27FC236}">
                <a16:creationId xmlns:a16="http://schemas.microsoft.com/office/drawing/2014/main" id="{FA32D927-7C72-3493-CA85-23AFECD89546}"/>
              </a:ext>
            </a:extLst>
          </p:cNvPr>
          <p:cNvPicPr>
            <a:picLocks noChangeAspect="1"/>
          </p:cNvPicPr>
          <p:nvPr/>
        </p:nvPicPr>
        <p:blipFill rotWithShape="1">
          <a:blip r:embed="rId2"/>
          <a:srcRect b="5710"/>
          <a:stretch/>
        </p:blipFill>
        <p:spPr>
          <a:xfrm>
            <a:off x="4849470" y="1027903"/>
            <a:ext cx="3380130" cy="3163147"/>
          </a:xfrm>
          <a:prstGeom prst="rect">
            <a:avLst/>
          </a:prstGeom>
        </p:spPr>
      </p:pic>
      <p:pic>
        <p:nvPicPr>
          <p:cNvPr id="12" name="Picture 11">
            <a:extLst>
              <a:ext uri="{FF2B5EF4-FFF2-40B4-BE49-F238E27FC236}">
                <a16:creationId xmlns:a16="http://schemas.microsoft.com/office/drawing/2014/main" id="{68EB4577-D172-E05D-2B31-74A6DDC246CF}"/>
              </a:ext>
            </a:extLst>
          </p:cNvPr>
          <p:cNvPicPr>
            <a:picLocks noChangeAspect="1"/>
          </p:cNvPicPr>
          <p:nvPr/>
        </p:nvPicPr>
        <p:blipFill>
          <a:blip r:embed="rId3"/>
          <a:stretch>
            <a:fillRect/>
          </a:stretch>
        </p:blipFill>
        <p:spPr>
          <a:xfrm>
            <a:off x="813019" y="2609477"/>
            <a:ext cx="3630694" cy="1440976"/>
          </a:xfrm>
          <a:prstGeom prst="rect">
            <a:avLst/>
          </a:prstGeom>
        </p:spPr>
      </p:pic>
    </p:spTree>
    <p:extLst>
      <p:ext uri="{BB962C8B-B14F-4D97-AF65-F5344CB8AC3E}">
        <p14:creationId xmlns:p14="http://schemas.microsoft.com/office/powerpoint/2010/main" val="24208601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763;p47">
            <a:extLst>
              <a:ext uri="{FF2B5EF4-FFF2-40B4-BE49-F238E27FC236}">
                <a16:creationId xmlns:a16="http://schemas.microsoft.com/office/drawing/2014/main" id="{E3966DFD-674C-4098-3A32-6899DD0A869C}"/>
              </a:ext>
            </a:extLst>
          </p:cNvPr>
          <p:cNvSpPr txBox="1">
            <a:spLocks/>
          </p:cNvSpPr>
          <p:nvPr/>
        </p:nvSpPr>
        <p:spPr>
          <a:xfrm>
            <a:off x="713349" y="564306"/>
            <a:ext cx="3934851" cy="6525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1pPr>
            <a:lvl2pPr marL="914400" marR="0" lvl="1"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2pPr>
            <a:lvl3pPr marL="1371600" marR="0" lvl="2"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3pPr>
            <a:lvl4pPr marL="1828800" marR="0" lvl="3"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4pPr>
            <a:lvl5pPr marL="2286000" marR="0" lvl="4"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5pPr>
            <a:lvl6pPr marL="2743200" marR="0" lvl="5"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6pPr>
            <a:lvl7pPr marL="3200400" marR="0" lvl="6"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7pPr>
            <a:lvl8pPr marL="3657600" marR="0" lvl="7"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8pPr>
            <a:lvl9pPr marL="4114800" marR="0" lvl="8" indent="-317500" algn="l" rtl="0">
              <a:lnSpc>
                <a:spcPct val="100000"/>
              </a:lnSpc>
              <a:spcBef>
                <a:spcPts val="1600"/>
              </a:spcBef>
              <a:spcAft>
                <a:spcPts val="160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9pPr>
          </a:lstStyle>
          <a:p>
            <a:pPr marL="0" indent="0"/>
            <a:r>
              <a:rPr lang="en-US" sz="3200" b="1" err="1">
                <a:solidFill>
                  <a:schemeClr val="tx1"/>
                </a:solidFill>
                <a:latin typeface="Work Sans" pitchFamily="2" charset="0"/>
              </a:rPr>
              <a:t>Các</a:t>
            </a:r>
            <a:r>
              <a:rPr lang="en-US" sz="3200" b="1">
                <a:solidFill>
                  <a:schemeClr val="tx1"/>
                </a:solidFill>
                <a:latin typeface="Work Sans" pitchFamily="2" charset="0"/>
              </a:rPr>
              <a:t> </a:t>
            </a:r>
            <a:r>
              <a:rPr lang="en-US" sz="3200" b="1" err="1">
                <a:solidFill>
                  <a:schemeClr val="tx1"/>
                </a:solidFill>
                <a:latin typeface="Work Sans" pitchFamily="2" charset="0"/>
              </a:rPr>
              <a:t>phép</a:t>
            </a:r>
            <a:r>
              <a:rPr lang="en-US" sz="3200" b="1">
                <a:solidFill>
                  <a:schemeClr val="tx1"/>
                </a:solidFill>
                <a:latin typeface="Work Sans" pitchFamily="2" charset="0"/>
              </a:rPr>
              <a:t> </a:t>
            </a:r>
            <a:r>
              <a:rPr lang="en-US" sz="3200" b="1" err="1">
                <a:solidFill>
                  <a:schemeClr val="tx1"/>
                </a:solidFill>
                <a:latin typeface="Work Sans" pitchFamily="2" charset="0"/>
              </a:rPr>
              <a:t>biến</a:t>
            </a:r>
            <a:r>
              <a:rPr lang="en-US" sz="3200" b="1">
                <a:solidFill>
                  <a:schemeClr val="tx1"/>
                </a:solidFill>
                <a:latin typeface="Work Sans" pitchFamily="2" charset="0"/>
              </a:rPr>
              <a:t> </a:t>
            </a:r>
            <a:r>
              <a:rPr lang="en-US" sz="3200" b="1" err="1">
                <a:solidFill>
                  <a:schemeClr val="tx1"/>
                </a:solidFill>
                <a:latin typeface="Work Sans" pitchFamily="2" charset="0"/>
              </a:rPr>
              <a:t>đổi</a:t>
            </a:r>
            <a:endParaRPr lang="vi-VN" sz="3200" b="1">
              <a:solidFill>
                <a:schemeClr val="tx1"/>
              </a:solidFill>
              <a:latin typeface="Work Sans" pitchFamily="2" charset="0"/>
            </a:endParaRPr>
          </a:p>
        </p:txBody>
      </p:sp>
      <p:sp>
        <p:nvSpPr>
          <p:cNvPr id="3" name="Google Shape;1763;p47">
            <a:extLst>
              <a:ext uri="{FF2B5EF4-FFF2-40B4-BE49-F238E27FC236}">
                <a16:creationId xmlns:a16="http://schemas.microsoft.com/office/drawing/2014/main" id="{76E2A9A8-AF7E-8ABD-9387-DFEA19D2A699}"/>
              </a:ext>
            </a:extLst>
          </p:cNvPr>
          <p:cNvSpPr txBox="1">
            <a:spLocks/>
          </p:cNvSpPr>
          <p:nvPr/>
        </p:nvSpPr>
        <p:spPr>
          <a:xfrm>
            <a:off x="813019" y="1216868"/>
            <a:ext cx="4627754" cy="4048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1pPr>
            <a:lvl2pPr marL="914400" marR="0" lvl="1"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2pPr>
            <a:lvl3pPr marL="1371600" marR="0" lvl="2"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3pPr>
            <a:lvl4pPr marL="1828800" marR="0" lvl="3"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4pPr>
            <a:lvl5pPr marL="2286000" marR="0" lvl="4"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5pPr>
            <a:lvl6pPr marL="2743200" marR="0" lvl="5"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6pPr>
            <a:lvl7pPr marL="3200400" marR="0" lvl="6"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7pPr>
            <a:lvl8pPr marL="3657600" marR="0" lvl="7"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8pPr>
            <a:lvl9pPr marL="4114800" marR="0" lvl="8" indent="-317500" algn="l" rtl="0">
              <a:lnSpc>
                <a:spcPct val="100000"/>
              </a:lnSpc>
              <a:spcBef>
                <a:spcPts val="1600"/>
              </a:spcBef>
              <a:spcAft>
                <a:spcPts val="160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9pPr>
          </a:lstStyle>
          <a:p>
            <a:pPr marL="0" marR="0" lvl="0" indent="0" algn="l" defTabSz="914400" rtl="0" eaLnBrk="1" fontAlgn="auto" latinLnBrk="0" hangingPunct="1">
              <a:lnSpc>
                <a:spcPct val="100000"/>
              </a:lnSpc>
              <a:spcBef>
                <a:spcPts val="0"/>
              </a:spcBef>
              <a:spcAft>
                <a:spcPts val="0"/>
              </a:spcAft>
              <a:buClr>
                <a:srgbClr val="FFFFFF"/>
              </a:buClr>
              <a:buSzPts val="1400"/>
              <a:buFont typeface="Cantarell"/>
              <a:buNone/>
              <a:tabLst/>
              <a:defRPr/>
            </a:pPr>
            <a:r>
              <a:rPr kumimoji="0" lang="en-US" sz="2000" b="0" i="1" u="none" strike="noStrike" kern="0" cap="none" spc="0" normalizeH="0" baseline="0" noProof="0" err="1">
                <a:ln>
                  <a:noFill/>
                </a:ln>
                <a:solidFill>
                  <a:schemeClr val="tx1"/>
                </a:solidFill>
                <a:effectLst/>
                <a:uLnTx/>
                <a:uFillTx/>
                <a:latin typeface="Work Sans" pitchFamily="2" charset="0"/>
                <a:sym typeface="Cantarell"/>
              </a:rPr>
              <a:t>Phép</a:t>
            </a:r>
            <a:r>
              <a:rPr kumimoji="0" lang="en-US" sz="2000" b="0" i="1" u="none" strike="noStrike" kern="0" cap="none" spc="0" normalizeH="0" baseline="0" noProof="0">
                <a:ln>
                  <a:noFill/>
                </a:ln>
                <a:solidFill>
                  <a:schemeClr val="tx1"/>
                </a:solidFill>
                <a:effectLst/>
                <a:uLnTx/>
                <a:uFillTx/>
                <a:latin typeface="Work Sans" pitchFamily="2" charset="0"/>
                <a:sym typeface="Cantarell"/>
              </a:rPr>
              <a:t> </a:t>
            </a:r>
            <a:r>
              <a:rPr kumimoji="0" lang="en-US" sz="2000" b="0" i="1" u="none" strike="noStrike" kern="0" cap="none" spc="0" normalizeH="0" baseline="0" noProof="0" err="1">
                <a:ln>
                  <a:noFill/>
                </a:ln>
                <a:solidFill>
                  <a:schemeClr val="tx1"/>
                </a:solidFill>
                <a:effectLst/>
                <a:uLnTx/>
                <a:uFillTx/>
                <a:latin typeface="Work Sans" pitchFamily="2" charset="0"/>
                <a:sym typeface="Cantarell"/>
              </a:rPr>
              <a:t>xoay</a:t>
            </a:r>
            <a:r>
              <a:rPr kumimoji="0" lang="en-US" sz="2000" b="0" i="1" u="none" strike="noStrike" kern="0" cap="none" spc="0" normalizeH="0" baseline="0" noProof="0">
                <a:ln>
                  <a:noFill/>
                </a:ln>
                <a:solidFill>
                  <a:schemeClr val="tx1"/>
                </a:solidFill>
                <a:effectLst/>
                <a:uLnTx/>
                <a:uFillTx/>
                <a:latin typeface="Work Sans" pitchFamily="2" charset="0"/>
                <a:sym typeface="Cantarell"/>
              </a:rPr>
              <a:t> </a:t>
            </a:r>
            <a:r>
              <a:rPr kumimoji="0" lang="en-US" sz="2000" b="0" i="1" u="none" strike="noStrike" kern="0" cap="none" spc="0" normalizeH="0" baseline="0" noProof="0" err="1">
                <a:ln>
                  <a:noFill/>
                </a:ln>
                <a:solidFill>
                  <a:schemeClr val="tx1"/>
                </a:solidFill>
                <a:effectLst/>
                <a:uLnTx/>
                <a:uFillTx/>
                <a:latin typeface="Work Sans" pitchFamily="2" charset="0"/>
                <a:sym typeface="Cantarell"/>
              </a:rPr>
              <a:t>quanh</a:t>
            </a:r>
            <a:r>
              <a:rPr kumimoji="0" lang="en-US" sz="2000" b="0" i="1" u="none" strike="noStrike" kern="0" cap="none" spc="0" normalizeH="0" baseline="0" noProof="0">
                <a:ln>
                  <a:noFill/>
                </a:ln>
                <a:solidFill>
                  <a:schemeClr val="tx1"/>
                </a:solidFill>
                <a:effectLst/>
                <a:uLnTx/>
                <a:uFillTx/>
                <a:latin typeface="Work Sans" pitchFamily="2" charset="0"/>
                <a:sym typeface="Cantarell"/>
              </a:rPr>
              <a:t> </a:t>
            </a:r>
            <a:r>
              <a:rPr kumimoji="0" lang="en-US" sz="2000" b="0" i="1" u="none" strike="noStrike" kern="0" cap="none" spc="0" normalizeH="0" baseline="0" noProof="0" err="1">
                <a:ln>
                  <a:noFill/>
                </a:ln>
                <a:solidFill>
                  <a:schemeClr val="tx1"/>
                </a:solidFill>
                <a:effectLst/>
                <a:uLnTx/>
                <a:uFillTx/>
                <a:latin typeface="Work Sans" pitchFamily="2" charset="0"/>
                <a:sym typeface="Cantarell"/>
              </a:rPr>
              <a:t>trục</a:t>
            </a:r>
            <a:r>
              <a:rPr kumimoji="0" lang="en-US" sz="2000" b="0" i="1" u="none" strike="noStrike" kern="0" cap="none" spc="0" normalizeH="0" baseline="0" noProof="0">
                <a:ln>
                  <a:noFill/>
                </a:ln>
                <a:solidFill>
                  <a:schemeClr val="tx1"/>
                </a:solidFill>
                <a:effectLst/>
                <a:uLnTx/>
                <a:uFillTx/>
                <a:latin typeface="Work Sans" pitchFamily="2" charset="0"/>
                <a:sym typeface="Cantarell"/>
              </a:rPr>
              <a:t> Ox (Rotation) </a:t>
            </a:r>
            <a:endParaRPr kumimoji="0" lang="vi-VN" sz="2000" b="0" i="1" u="none" strike="noStrike" kern="0" cap="none" spc="0" normalizeH="0" baseline="0" noProof="0">
              <a:ln>
                <a:noFill/>
              </a:ln>
              <a:solidFill>
                <a:schemeClr val="tx1"/>
              </a:solidFill>
              <a:effectLst/>
              <a:uLnTx/>
              <a:uFillTx/>
              <a:latin typeface="Work Sans" pitchFamily="2" charset="0"/>
              <a:sym typeface="Cantarell"/>
            </a:endParaRPr>
          </a:p>
        </p:txBody>
      </p:sp>
      <p:pic>
        <p:nvPicPr>
          <p:cNvPr id="12" name="Picture 11">
            <a:extLst>
              <a:ext uri="{FF2B5EF4-FFF2-40B4-BE49-F238E27FC236}">
                <a16:creationId xmlns:a16="http://schemas.microsoft.com/office/drawing/2014/main" id="{81B1B00D-2800-E6AE-1A04-D611DA26AAEA}"/>
              </a:ext>
            </a:extLst>
          </p:cNvPr>
          <p:cNvPicPr>
            <a:picLocks noChangeAspect="1"/>
          </p:cNvPicPr>
          <p:nvPr/>
        </p:nvPicPr>
        <p:blipFill>
          <a:blip r:embed="rId2"/>
          <a:stretch>
            <a:fillRect/>
          </a:stretch>
        </p:blipFill>
        <p:spPr>
          <a:xfrm>
            <a:off x="887494" y="2655878"/>
            <a:ext cx="3684506" cy="1126125"/>
          </a:xfrm>
          <a:prstGeom prst="rect">
            <a:avLst/>
          </a:prstGeom>
        </p:spPr>
      </p:pic>
      <p:grpSp>
        <p:nvGrpSpPr>
          <p:cNvPr id="19" name="Group 18">
            <a:extLst>
              <a:ext uri="{FF2B5EF4-FFF2-40B4-BE49-F238E27FC236}">
                <a16:creationId xmlns:a16="http://schemas.microsoft.com/office/drawing/2014/main" id="{78F69335-5FA3-C978-C8DA-21750E774953}"/>
              </a:ext>
            </a:extLst>
          </p:cNvPr>
          <p:cNvGrpSpPr/>
          <p:nvPr/>
        </p:nvGrpSpPr>
        <p:grpSpPr>
          <a:xfrm>
            <a:off x="5407397" y="1192399"/>
            <a:ext cx="2817118" cy="3267842"/>
            <a:chOff x="5407397" y="1192399"/>
            <a:chExt cx="2817118" cy="3267842"/>
          </a:xfrm>
        </p:grpSpPr>
        <p:cxnSp>
          <p:nvCxnSpPr>
            <p:cNvPr id="13" name="Straight Arrow Connector 12">
              <a:extLst>
                <a:ext uri="{FF2B5EF4-FFF2-40B4-BE49-F238E27FC236}">
                  <a16:creationId xmlns:a16="http://schemas.microsoft.com/office/drawing/2014/main" id="{9E85EB8B-C6F0-5B46-1879-84EEAC844D9E}"/>
                </a:ext>
              </a:extLst>
            </p:cNvPr>
            <p:cNvCxnSpPr>
              <a:cxnSpLocks/>
            </p:cNvCxnSpPr>
            <p:nvPr/>
          </p:nvCxnSpPr>
          <p:spPr>
            <a:xfrm flipH="1" flipV="1">
              <a:off x="6127609" y="1216868"/>
              <a:ext cx="1" cy="1688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55FBFE0-FB6C-EDA6-800D-ECE8071BD741}"/>
                </a:ext>
              </a:extLst>
            </p:cNvPr>
            <p:cNvCxnSpPr>
              <a:cxnSpLocks/>
            </p:cNvCxnSpPr>
            <p:nvPr/>
          </p:nvCxnSpPr>
          <p:spPr>
            <a:xfrm>
              <a:off x="6127609" y="2903802"/>
              <a:ext cx="2031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98AE57D-15CC-55AA-8C82-5C9EFFE6913B}"/>
                </a:ext>
              </a:extLst>
            </p:cNvPr>
            <p:cNvCxnSpPr>
              <a:cxnSpLocks/>
            </p:cNvCxnSpPr>
            <p:nvPr/>
          </p:nvCxnSpPr>
          <p:spPr>
            <a:xfrm flipH="1">
              <a:off x="5407397" y="2903802"/>
              <a:ext cx="720212" cy="1248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5572477-BF05-DCDE-AC5B-254ACE857CF2}"/>
                </a:ext>
              </a:extLst>
            </p:cNvPr>
            <p:cNvSpPr txBox="1"/>
            <p:nvPr/>
          </p:nvSpPr>
          <p:spPr>
            <a:xfrm>
              <a:off x="7868455" y="3065053"/>
              <a:ext cx="356060" cy="307777"/>
            </a:xfrm>
            <a:prstGeom prst="rect">
              <a:avLst/>
            </a:prstGeom>
            <a:noFill/>
          </p:spPr>
          <p:txBody>
            <a:bodyPr wrap="square" rtlCol="0">
              <a:spAutoFit/>
            </a:bodyPr>
            <a:lstStyle/>
            <a:p>
              <a:r>
                <a:rPr lang="en-US">
                  <a:solidFill>
                    <a:schemeClr val="tx1"/>
                  </a:solidFill>
                </a:rPr>
                <a:t>x</a:t>
              </a:r>
            </a:p>
          </p:txBody>
        </p:sp>
        <p:sp>
          <p:nvSpPr>
            <p:cNvPr id="17" name="TextBox 16">
              <a:extLst>
                <a:ext uri="{FF2B5EF4-FFF2-40B4-BE49-F238E27FC236}">
                  <a16:creationId xmlns:a16="http://schemas.microsoft.com/office/drawing/2014/main" id="{B7B0F4A5-B51A-798A-FCB7-B7B99B18E1E3}"/>
                </a:ext>
              </a:extLst>
            </p:cNvPr>
            <p:cNvSpPr txBox="1"/>
            <p:nvPr/>
          </p:nvSpPr>
          <p:spPr>
            <a:xfrm>
              <a:off x="6071971" y="1192399"/>
              <a:ext cx="356060" cy="307777"/>
            </a:xfrm>
            <a:prstGeom prst="rect">
              <a:avLst/>
            </a:prstGeom>
            <a:noFill/>
          </p:spPr>
          <p:txBody>
            <a:bodyPr wrap="square" rtlCol="0">
              <a:spAutoFit/>
            </a:bodyPr>
            <a:lstStyle/>
            <a:p>
              <a:r>
                <a:rPr lang="en-US">
                  <a:solidFill>
                    <a:schemeClr val="tx1"/>
                  </a:solidFill>
                </a:rPr>
                <a:t>z</a:t>
              </a:r>
            </a:p>
          </p:txBody>
        </p:sp>
        <p:sp>
          <p:nvSpPr>
            <p:cNvPr id="18" name="TextBox 17">
              <a:extLst>
                <a:ext uri="{FF2B5EF4-FFF2-40B4-BE49-F238E27FC236}">
                  <a16:creationId xmlns:a16="http://schemas.microsoft.com/office/drawing/2014/main" id="{2DF0B6D2-9B23-973B-0450-C7A8A86E0843}"/>
                </a:ext>
              </a:extLst>
            </p:cNvPr>
            <p:cNvSpPr txBox="1"/>
            <p:nvPr/>
          </p:nvSpPr>
          <p:spPr>
            <a:xfrm>
              <a:off x="5440773" y="4152464"/>
              <a:ext cx="356060" cy="307777"/>
            </a:xfrm>
            <a:prstGeom prst="rect">
              <a:avLst/>
            </a:prstGeom>
            <a:noFill/>
          </p:spPr>
          <p:txBody>
            <a:bodyPr wrap="square" rtlCol="0">
              <a:spAutoFit/>
            </a:bodyPr>
            <a:lstStyle/>
            <a:p>
              <a:r>
                <a:rPr lang="en-US">
                  <a:solidFill>
                    <a:schemeClr val="tx1"/>
                  </a:solidFill>
                </a:rPr>
                <a:t>y</a:t>
              </a:r>
            </a:p>
          </p:txBody>
        </p:sp>
      </p:grpSp>
      <p:cxnSp>
        <p:nvCxnSpPr>
          <p:cNvPr id="33" name="Connector: Curved 32">
            <a:extLst>
              <a:ext uri="{FF2B5EF4-FFF2-40B4-BE49-F238E27FC236}">
                <a16:creationId xmlns:a16="http://schemas.microsoft.com/office/drawing/2014/main" id="{008B2E18-81D1-142A-C824-1254AC56D466}"/>
              </a:ext>
            </a:extLst>
          </p:cNvPr>
          <p:cNvCxnSpPr>
            <a:cxnSpLocks/>
          </p:cNvCxnSpPr>
          <p:nvPr/>
        </p:nvCxnSpPr>
        <p:spPr>
          <a:xfrm rot="5400000">
            <a:off x="7124504" y="2802528"/>
            <a:ext cx="335398" cy="298028"/>
          </a:xfrm>
          <a:prstGeom prst="curvedConnector3">
            <a:avLst>
              <a:gd name="adj1" fmla="val -28760"/>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Google Shape;1763;p47">
            <a:extLst>
              <a:ext uri="{FF2B5EF4-FFF2-40B4-BE49-F238E27FC236}">
                <a16:creationId xmlns:a16="http://schemas.microsoft.com/office/drawing/2014/main" id="{B45AD52E-51F0-2E99-DEDB-3AA957115A68}"/>
              </a:ext>
            </a:extLst>
          </p:cNvPr>
          <p:cNvSpPr txBox="1">
            <a:spLocks/>
          </p:cNvSpPr>
          <p:nvPr/>
        </p:nvSpPr>
        <p:spPr>
          <a:xfrm>
            <a:off x="813019" y="1709742"/>
            <a:ext cx="4822394" cy="18120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dk1"/>
                </a:solidFill>
                <a:latin typeface="Cantarell"/>
                <a:ea typeface="Cantarell"/>
                <a:cs typeface="Cantarell"/>
                <a:sym typeface="Cantarell"/>
              </a:defRPr>
            </a:lvl1pPr>
            <a:lvl2pPr marL="914400" marR="0" lvl="1"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2pPr>
            <a:lvl3pPr marL="1371600" marR="0" lvl="2"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3pPr>
            <a:lvl4pPr marL="1828800" marR="0" lvl="3"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Cantarell"/>
                <a:ea typeface="Cantarell"/>
                <a:cs typeface="Cantarell"/>
                <a:sym typeface="Cantarell"/>
              </a:defRPr>
            </a:lvl4pPr>
            <a:lvl5pPr marL="2286000" marR="0" lvl="4"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5pPr>
            <a:lvl6pPr marL="2743200" marR="0" lvl="5"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6pPr>
            <a:lvl7pPr marL="3200400" marR="0" lvl="6"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Cantarell"/>
                <a:ea typeface="Cantarell"/>
                <a:cs typeface="Cantarell"/>
                <a:sym typeface="Cantarell"/>
              </a:defRPr>
            </a:lvl7pPr>
            <a:lvl8pPr marL="3657600" marR="0" lvl="7"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8pPr>
            <a:lvl9pPr marL="4114800" marR="0" lvl="8" indent="-304800" algn="l" rtl="0">
              <a:lnSpc>
                <a:spcPct val="100000"/>
              </a:lnSpc>
              <a:spcBef>
                <a:spcPts val="1600"/>
              </a:spcBef>
              <a:spcAft>
                <a:spcPts val="160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9pPr>
          </a:lstStyle>
          <a:p>
            <a:pPr marL="0" lvl="0" indent="0">
              <a:buClr>
                <a:srgbClr val="FFFFFF"/>
              </a:buClr>
              <a:buSzPts val="1400"/>
              <a:buNone/>
              <a:defRPr/>
            </a:pPr>
            <a:r>
              <a:rPr lang="en-US" sz="1400" err="1">
                <a:solidFill>
                  <a:schemeClr val="tx1"/>
                </a:solidFill>
              </a:rPr>
              <a:t>Để</a:t>
            </a:r>
            <a:r>
              <a:rPr lang="en-US" sz="1400">
                <a:solidFill>
                  <a:schemeClr val="tx1"/>
                </a:solidFill>
              </a:rPr>
              <a:t> </a:t>
            </a:r>
            <a:r>
              <a:rPr lang="en-US" sz="1400" err="1">
                <a:solidFill>
                  <a:schemeClr val="tx1"/>
                </a:solidFill>
              </a:rPr>
              <a:t>xoay</a:t>
            </a:r>
            <a:r>
              <a:rPr lang="en-US" sz="1400">
                <a:solidFill>
                  <a:schemeClr val="tx1"/>
                </a:solidFill>
              </a:rPr>
              <a:t> </a:t>
            </a:r>
            <a:r>
              <a:rPr lang="en-US" sz="1400" err="1">
                <a:solidFill>
                  <a:schemeClr val="tx1"/>
                </a:solidFill>
              </a:rPr>
              <a:t>một</a:t>
            </a:r>
            <a:r>
              <a:rPr lang="en-US" sz="1400">
                <a:solidFill>
                  <a:schemeClr val="tx1"/>
                </a:solidFill>
              </a:rPr>
              <a:t> </a:t>
            </a:r>
            <a:r>
              <a:rPr lang="en-US" sz="1400" err="1">
                <a:solidFill>
                  <a:schemeClr val="tx1"/>
                </a:solidFill>
              </a:rPr>
              <a:t>điểm</a:t>
            </a:r>
            <a:r>
              <a:rPr lang="en-US" sz="1400">
                <a:solidFill>
                  <a:schemeClr val="tx1"/>
                </a:solidFill>
              </a:rPr>
              <a:t> </a:t>
            </a:r>
            <a:r>
              <a:rPr lang="en-US" sz="1400" err="1">
                <a:solidFill>
                  <a:schemeClr val="tx1"/>
                </a:solidFill>
              </a:rPr>
              <a:t>với</a:t>
            </a:r>
            <a:r>
              <a:rPr lang="en-US" sz="1400">
                <a:solidFill>
                  <a:schemeClr val="tx1"/>
                </a:solidFill>
              </a:rPr>
              <a:t> </a:t>
            </a:r>
            <a:r>
              <a:rPr lang="en-US" sz="1400" err="1">
                <a:solidFill>
                  <a:schemeClr val="tx1"/>
                </a:solidFill>
              </a:rPr>
              <a:t>góc</a:t>
            </a:r>
            <a:r>
              <a:rPr lang="en-US" sz="1400">
                <a:solidFill>
                  <a:schemeClr val="tx1"/>
                </a:solidFill>
              </a:rPr>
              <a:t> θ </a:t>
            </a:r>
            <a:r>
              <a:rPr lang="en-US" sz="1400" err="1">
                <a:solidFill>
                  <a:schemeClr val="tx1"/>
                </a:solidFill>
              </a:rPr>
              <a:t>với</a:t>
            </a:r>
            <a:r>
              <a:rPr lang="en-US" sz="1400">
                <a:solidFill>
                  <a:schemeClr val="tx1"/>
                </a:solidFill>
              </a:rPr>
              <a:t> </a:t>
            </a:r>
            <a:r>
              <a:rPr lang="en-US" sz="1400" err="1">
                <a:solidFill>
                  <a:schemeClr val="tx1"/>
                </a:solidFill>
              </a:rPr>
              <a:t>hướng</a:t>
            </a:r>
            <a:r>
              <a:rPr lang="en-US" sz="1400">
                <a:solidFill>
                  <a:schemeClr val="tx1"/>
                </a:solidFill>
              </a:rPr>
              <a:t> </a:t>
            </a:r>
            <a:r>
              <a:rPr lang="en-US" sz="1400" err="1">
                <a:solidFill>
                  <a:schemeClr val="tx1"/>
                </a:solidFill>
              </a:rPr>
              <a:t>nhìn</a:t>
            </a:r>
            <a:r>
              <a:rPr lang="en-US" sz="1400">
                <a:solidFill>
                  <a:schemeClr val="tx1"/>
                </a:solidFill>
              </a:rPr>
              <a:t> </a:t>
            </a:r>
            <a:r>
              <a:rPr lang="en-US" sz="1400" err="1">
                <a:solidFill>
                  <a:schemeClr val="tx1"/>
                </a:solidFill>
              </a:rPr>
              <a:t>là</a:t>
            </a:r>
            <a:r>
              <a:rPr lang="en-US" sz="1400">
                <a:solidFill>
                  <a:schemeClr val="tx1"/>
                </a:solidFill>
              </a:rPr>
              <a:t> </a:t>
            </a:r>
            <a:r>
              <a:rPr lang="en-US" sz="1400" err="1">
                <a:solidFill>
                  <a:schemeClr val="tx1"/>
                </a:solidFill>
              </a:rPr>
              <a:t>hướng</a:t>
            </a:r>
            <a:r>
              <a:rPr lang="en-US" sz="1400">
                <a:solidFill>
                  <a:schemeClr val="tx1"/>
                </a:solidFill>
              </a:rPr>
              <a:t> </a:t>
            </a:r>
            <a:r>
              <a:rPr lang="en-US" sz="1400" err="1">
                <a:solidFill>
                  <a:schemeClr val="tx1"/>
                </a:solidFill>
              </a:rPr>
              <a:t>âm</a:t>
            </a:r>
            <a:r>
              <a:rPr lang="en-US" sz="1400">
                <a:solidFill>
                  <a:schemeClr val="tx1"/>
                </a:solidFill>
              </a:rPr>
              <a:t> </a:t>
            </a:r>
            <a:r>
              <a:rPr lang="en-US" sz="1400" err="1">
                <a:solidFill>
                  <a:schemeClr val="tx1"/>
                </a:solidFill>
              </a:rPr>
              <a:t>của</a:t>
            </a:r>
            <a:r>
              <a:rPr lang="en-US" sz="1400">
                <a:solidFill>
                  <a:schemeClr val="tx1"/>
                </a:solidFill>
              </a:rPr>
              <a:t> </a:t>
            </a:r>
            <a:r>
              <a:rPr lang="en-US" sz="1400" err="1">
                <a:solidFill>
                  <a:schemeClr val="tx1"/>
                </a:solidFill>
              </a:rPr>
              <a:t>trục</a:t>
            </a:r>
            <a:r>
              <a:rPr lang="en-US" sz="1400">
                <a:solidFill>
                  <a:schemeClr val="tx1"/>
                </a:solidFill>
              </a:rPr>
              <a:t> </a:t>
            </a:r>
            <a:r>
              <a:rPr lang="en-US" sz="1400" err="1">
                <a:solidFill>
                  <a:schemeClr val="tx1"/>
                </a:solidFill>
              </a:rPr>
              <a:t>đó</a:t>
            </a:r>
            <a:r>
              <a:rPr lang="en-US" sz="1400">
                <a:solidFill>
                  <a:schemeClr val="tx1"/>
                </a:solidFill>
              </a:rPr>
              <a:t> ta </a:t>
            </a:r>
            <a:r>
              <a:rPr lang="en-US" sz="1400" err="1">
                <a:solidFill>
                  <a:schemeClr val="tx1"/>
                </a:solidFill>
              </a:rPr>
              <a:t>có</a:t>
            </a:r>
            <a:r>
              <a:rPr lang="en-US" sz="1400">
                <a:solidFill>
                  <a:schemeClr val="tx1"/>
                </a:solidFill>
              </a:rPr>
              <a:t> </a:t>
            </a:r>
            <a:r>
              <a:rPr lang="en-US" sz="1400" err="1">
                <a:solidFill>
                  <a:schemeClr val="tx1"/>
                </a:solidFill>
              </a:rPr>
              <a:t>công</a:t>
            </a:r>
            <a:r>
              <a:rPr lang="en-US" sz="1400">
                <a:solidFill>
                  <a:schemeClr val="tx1"/>
                </a:solidFill>
              </a:rPr>
              <a:t> </a:t>
            </a:r>
            <a:r>
              <a:rPr lang="en-US" sz="1400" err="1">
                <a:solidFill>
                  <a:schemeClr val="tx1"/>
                </a:solidFill>
              </a:rPr>
              <a:t>thức</a:t>
            </a:r>
            <a:r>
              <a:rPr lang="en-US" sz="1400">
                <a:solidFill>
                  <a:schemeClr val="tx1"/>
                </a:solidFill>
              </a:rPr>
              <a:t>:</a:t>
            </a:r>
            <a:endParaRPr lang="vi-VN" sz="1400">
              <a:solidFill>
                <a:schemeClr val="tx1"/>
              </a:solidFill>
            </a:endParaRPr>
          </a:p>
        </p:txBody>
      </p:sp>
    </p:spTree>
    <p:extLst>
      <p:ext uri="{BB962C8B-B14F-4D97-AF65-F5344CB8AC3E}">
        <p14:creationId xmlns:p14="http://schemas.microsoft.com/office/powerpoint/2010/main" val="3398778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763;p47">
            <a:extLst>
              <a:ext uri="{FF2B5EF4-FFF2-40B4-BE49-F238E27FC236}">
                <a16:creationId xmlns:a16="http://schemas.microsoft.com/office/drawing/2014/main" id="{E3966DFD-674C-4098-3A32-6899DD0A869C}"/>
              </a:ext>
            </a:extLst>
          </p:cNvPr>
          <p:cNvSpPr txBox="1">
            <a:spLocks/>
          </p:cNvSpPr>
          <p:nvPr/>
        </p:nvSpPr>
        <p:spPr>
          <a:xfrm>
            <a:off x="713349" y="564306"/>
            <a:ext cx="3934851" cy="6525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1pPr>
            <a:lvl2pPr marL="914400" marR="0" lvl="1"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2pPr>
            <a:lvl3pPr marL="1371600" marR="0" lvl="2"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3pPr>
            <a:lvl4pPr marL="1828800" marR="0" lvl="3"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4pPr>
            <a:lvl5pPr marL="2286000" marR="0" lvl="4"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5pPr>
            <a:lvl6pPr marL="2743200" marR="0" lvl="5"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6pPr>
            <a:lvl7pPr marL="3200400" marR="0" lvl="6"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7pPr>
            <a:lvl8pPr marL="3657600" marR="0" lvl="7"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8pPr>
            <a:lvl9pPr marL="4114800" marR="0" lvl="8" indent="-317500" algn="l" rtl="0">
              <a:lnSpc>
                <a:spcPct val="100000"/>
              </a:lnSpc>
              <a:spcBef>
                <a:spcPts val="1600"/>
              </a:spcBef>
              <a:spcAft>
                <a:spcPts val="160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9pPr>
          </a:lstStyle>
          <a:p>
            <a:pPr marL="0" indent="0"/>
            <a:r>
              <a:rPr lang="en-US" sz="3200" b="1" err="1">
                <a:solidFill>
                  <a:schemeClr val="tx1"/>
                </a:solidFill>
                <a:latin typeface="Work Sans" pitchFamily="2" charset="0"/>
              </a:rPr>
              <a:t>Các</a:t>
            </a:r>
            <a:r>
              <a:rPr lang="en-US" sz="3200" b="1">
                <a:solidFill>
                  <a:schemeClr val="tx1"/>
                </a:solidFill>
                <a:latin typeface="Work Sans" pitchFamily="2" charset="0"/>
              </a:rPr>
              <a:t> </a:t>
            </a:r>
            <a:r>
              <a:rPr lang="en-US" sz="3200" b="1" err="1">
                <a:solidFill>
                  <a:schemeClr val="tx1"/>
                </a:solidFill>
                <a:latin typeface="Work Sans" pitchFamily="2" charset="0"/>
              </a:rPr>
              <a:t>phép</a:t>
            </a:r>
            <a:r>
              <a:rPr lang="en-US" sz="3200" b="1">
                <a:solidFill>
                  <a:schemeClr val="tx1"/>
                </a:solidFill>
                <a:latin typeface="Work Sans" pitchFamily="2" charset="0"/>
              </a:rPr>
              <a:t> </a:t>
            </a:r>
            <a:r>
              <a:rPr lang="en-US" sz="3200" b="1" err="1">
                <a:solidFill>
                  <a:schemeClr val="tx1"/>
                </a:solidFill>
                <a:latin typeface="Work Sans" pitchFamily="2" charset="0"/>
              </a:rPr>
              <a:t>biến</a:t>
            </a:r>
            <a:r>
              <a:rPr lang="en-US" sz="3200" b="1">
                <a:solidFill>
                  <a:schemeClr val="tx1"/>
                </a:solidFill>
                <a:latin typeface="Work Sans" pitchFamily="2" charset="0"/>
              </a:rPr>
              <a:t> </a:t>
            </a:r>
            <a:r>
              <a:rPr lang="en-US" sz="3200" b="1" err="1">
                <a:solidFill>
                  <a:schemeClr val="tx1"/>
                </a:solidFill>
                <a:latin typeface="Work Sans" pitchFamily="2" charset="0"/>
              </a:rPr>
              <a:t>đổi</a:t>
            </a:r>
            <a:endParaRPr lang="vi-VN" sz="3200" b="1">
              <a:solidFill>
                <a:schemeClr val="tx1"/>
              </a:solidFill>
              <a:latin typeface="Work Sans" pitchFamily="2" charset="0"/>
            </a:endParaRPr>
          </a:p>
        </p:txBody>
      </p:sp>
      <p:sp>
        <p:nvSpPr>
          <p:cNvPr id="3" name="Google Shape;1763;p47">
            <a:extLst>
              <a:ext uri="{FF2B5EF4-FFF2-40B4-BE49-F238E27FC236}">
                <a16:creationId xmlns:a16="http://schemas.microsoft.com/office/drawing/2014/main" id="{76E2A9A8-AF7E-8ABD-9387-DFEA19D2A699}"/>
              </a:ext>
            </a:extLst>
          </p:cNvPr>
          <p:cNvSpPr txBox="1">
            <a:spLocks/>
          </p:cNvSpPr>
          <p:nvPr/>
        </p:nvSpPr>
        <p:spPr>
          <a:xfrm>
            <a:off x="813019" y="1216868"/>
            <a:ext cx="3479506" cy="4048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1pPr>
            <a:lvl2pPr marL="914400" marR="0" lvl="1"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2pPr>
            <a:lvl3pPr marL="1371600" marR="0" lvl="2"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3pPr>
            <a:lvl4pPr marL="1828800" marR="0" lvl="3"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4pPr>
            <a:lvl5pPr marL="2286000" marR="0" lvl="4"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5pPr>
            <a:lvl6pPr marL="2743200" marR="0" lvl="5"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6pPr>
            <a:lvl7pPr marL="3200400" marR="0" lvl="6"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7pPr>
            <a:lvl8pPr marL="3657600" marR="0" lvl="7"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8pPr>
            <a:lvl9pPr marL="4114800" marR="0" lvl="8" indent="-317500" algn="l" rtl="0">
              <a:lnSpc>
                <a:spcPct val="100000"/>
              </a:lnSpc>
              <a:spcBef>
                <a:spcPts val="1600"/>
              </a:spcBef>
              <a:spcAft>
                <a:spcPts val="160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9pPr>
          </a:lstStyle>
          <a:p>
            <a:pPr marL="0" marR="0" lvl="0" indent="0" algn="l" defTabSz="914400" rtl="0" eaLnBrk="1" fontAlgn="auto" latinLnBrk="0" hangingPunct="1">
              <a:lnSpc>
                <a:spcPct val="100000"/>
              </a:lnSpc>
              <a:spcBef>
                <a:spcPts val="0"/>
              </a:spcBef>
              <a:spcAft>
                <a:spcPts val="0"/>
              </a:spcAft>
              <a:buClr>
                <a:srgbClr val="FFFFFF"/>
              </a:buClr>
              <a:buSzPts val="1400"/>
              <a:buFont typeface="Cantarell"/>
              <a:buNone/>
              <a:tabLst/>
              <a:defRPr/>
            </a:pPr>
            <a:r>
              <a:rPr kumimoji="0" lang="en-US" sz="2000" b="0" i="1" u="none" strike="noStrike" kern="0" cap="none" spc="0" normalizeH="0" baseline="0" noProof="0" err="1">
                <a:ln>
                  <a:noFill/>
                </a:ln>
                <a:solidFill>
                  <a:schemeClr val="tx1"/>
                </a:solidFill>
                <a:effectLst/>
                <a:uLnTx/>
                <a:uFillTx/>
                <a:latin typeface="Work Sans" pitchFamily="2" charset="0"/>
                <a:sym typeface="Cantarell"/>
              </a:rPr>
              <a:t>Phép</a:t>
            </a:r>
            <a:r>
              <a:rPr kumimoji="0" lang="en-US" sz="2000" b="0" i="1" u="none" strike="noStrike" kern="0" cap="none" spc="0" normalizeH="0" baseline="0" noProof="0">
                <a:ln>
                  <a:noFill/>
                </a:ln>
                <a:solidFill>
                  <a:schemeClr val="tx1"/>
                </a:solidFill>
                <a:effectLst/>
                <a:uLnTx/>
                <a:uFillTx/>
                <a:latin typeface="Work Sans" pitchFamily="2" charset="0"/>
                <a:sym typeface="Cantarell"/>
              </a:rPr>
              <a:t> </a:t>
            </a:r>
            <a:r>
              <a:rPr kumimoji="0" lang="en-US" sz="2000" b="0" i="1" u="none" strike="noStrike" kern="0" cap="none" spc="0" normalizeH="0" baseline="0" noProof="0" err="1">
                <a:ln>
                  <a:noFill/>
                </a:ln>
                <a:solidFill>
                  <a:schemeClr val="tx1"/>
                </a:solidFill>
                <a:effectLst/>
                <a:uLnTx/>
                <a:uFillTx/>
                <a:latin typeface="Work Sans" pitchFamily="2" charset="0"/>
                <a:sym typeface="Cantarell"/>
              </a:rPr>
              <a:t>xoay</a:t>
            </a:r>
            <a:r>
              <a:rPr kumimoji="0" lang="en-US" sz="2000" b="0" i="1" u="none" strike="noStrike" kern="0" cap="none" spc="0" normalizeH="0" baseline="0" noProof="0">
                <a:ln>
                  <a:noFill/>
                </a:ln>
                <a:solidFill>
                  <a:schemeClr val="tx1"/>
                </a:solidFill>
                <a:effectLst/>
                <a:uLnTx/>
                <a:uFillTx/>
                <a:latin typeface="Work Sans" pitchFamily="2" charset="0"/>
                <a:sym typeface="Cantarell"/>
              </a:rPr>
              <a:t> </a:t>
            </a:r>
            <a:r>
              <a:rPr kumimoji="0" lang="en-US" sz="2000" b="0" i="1" u="none" strike="noStrike" kern="0" cap="none" spc="0" normalizeH="0" baseline="0" noProof="0" err="1">
                <a:ln>
                  <a:noFill/>
                </a:ln>
                <a:solidFill>
                  <a:schemeClr val="tx1"/>
                </a:solidFill>
                <a:effectLst/>
                <a:uLnTx/>
                <a:uFillTx/>
                <a:latin typeface="Work Sans" pitchFamily="2" charset="0"/>
                <a:sym typeface="Cantarell"/>
              </a:rPr>
              <a:t>quanh</a:t>
            </a:r>
            <a:r>
              <a:rPr kumimoji="0" lang="en-US" sz="2000" b="0" i="1" u="none" strike="noStrike" kern="0" cap="none" spc="0" normalizeH="0" baseline="0" noProof="0">
                <a:ln>
                  <a:noFill/>
                </a:ln>
                <a:solidFill>
                  <a:schemeClr val="tx1"/>
                </a:solidFill>
                <a:effectLst/>
                <a:uLnTx/>
                <a:uFillTx/>
                <a:latin typeface="Work Sans" pitchFamily="2" charset="0"/>
                <a:sym typeface="Cantarell"/>
              </a:rPr>
              <a:t> </a:t>
            </a:r>
            <a:r>
              <a:rPr kumimoji="0" lang="en-US" sz="2000" b="0" i="1" u="none" strike="noStrike" kern="0" cap="none" spc="0" normalizeH="0" baseline="0" noProof="0" err="1">
                <a:ln>
                  <a:noFill/>
                </a:ln>
                <a:solidFill>
                  <a:schemeClr val="tx1"/>
                </a:solidFill>
                <a:effectLst/>
                <a:uLnTx/>
                <a:uFillTx/>
                <a:latin typeface="Work Sans" pitchFamily="2" charset="0"/>
                <a:sym typeface="Cantarell"/>
              </a:rPr>
              <a:t>trục</a:t>
            </a:r>
            <a:r>
              <a:rPr kumimoji="0" lang="en-US" sz="2000" b="0" i="1" u="none" strike="noStrike" kern="0" cap="none" spc="0" normalizeH="0" baseline="0" noProof="0">
                <a:ln>
                  <a:noFill/>
                </a:ln>
                <a:solidFill>
                  <a:schemeClr val="tx1"/>
                </a:solidFill>
                <a:effectLst/>
                <a:uLnTx/>
                <a:uFillTx/>
                <a:latin typeface="Work Sans" pitchFamily="2" charset="0"/>
                <a:sym typeface="Cantarell"/>
              </a:rPr>
              <a:t> Oy </a:t>
            </a:r>
            <a:endParaRPr kumimoji="0" lang="vi-VN" sz="2000" b="0" i="1" u="none" strike="noStrike" kern="0" cap="none" spc="0" normalizeH="0" baseline="0" noProof="0">
              <a:ln>
                <a:noFill/>
              </a:ln>
              <a:solidFill>
                <a:schemeClr val="tx1"/>
              </a:solidFill>
              <a:effectLst/>
              <a:uLnTx/>
              <a:uFillTx/>
              <a:latin typeface="Work Sans" pitchFamily="2" charset="0"/>
              <a:sym typeface="Cantarell"/>
            </a:endParaRPr>
          </a:p>
        </p:txBody>
      </p:sp>
      <p:grpSp>
        <p:nvGrpSpPr>
          <p:cNvPr id="19" name="Group 18">
            <a:extLst>
              <a:ext uri="{FF2B5EF4-FFF2-40B4-BE49-F238E27FC236}">
                <a16:creationId xmlns:a16="http://schemas.microsoft.com/office/drawing/2014/main" id="{78F69335-5FA3-C978-C8DA-21750E774953}"/>
              </a:ext>
            </a:extLst>
          </p:cNvPr>
          <p:cNvGrpSpPr/>
          <p:nvPr/>
        </p:nvGrpSpPr>
        <p:grpSpPr>
          <a:xfrm>
            <a:off x="5407397" y="1192399"/>
            <a:ext cx="2817118" cy="3267842"/>
            <a:chOff x="5407397" y="1192399"/>
            <a:chExt cx="2817118" cy="3267842"/>
          </a:xfrm>
        </p:grpSpPr>
        <p:cxnSp>
          <p:nvCxnSpPr>
            <p:cNvPr id="13" name="Straight Arrow Connector 12">
              <a:extLst>
                <a:ext uri="{FF2B5EF4-FFF2-40B4-BE49-F238E27FC236}">
                  <a16:creationId xmlns:a16="http://schemas.microsoft.com/office/drawing/2014/main" id="{9E85EB8B-C6F0-5B46-1879-84EEAC844D9E}"/>
                </a:ext>
              </a:extLst>
            </p:cNvPr>
            <p:cNvCxnSpPr>
              <a:cxnSpLocks/>
            </p:cNvCxnSpPr>
            <p:nvPr/>
          </p:nvCxnSpPr>
          <p:spPr>
            <a:xfrm flipH="1" flipV="1">
              <a:off x="6127609" y="1216868"/>
              <a:ext cx="1" cy="1688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55FBFE0-FB6C-EDA6-800D-ECE8071BD741}"/>
                </a:ext>
              </a:extLst>
            </p:cNvPr>
            <p:cNvCxnSpPr>
              <a:cxnSpLocks/>
            </p:cNvCxnSpPr>
            <p:nvPr/>
          </p:nvCxnSpPr>
          <p:spPr>
            <a:xfrm>
              <a:off x="6127609" y="2903802"/>
              <a:ext cx="2031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98AE57D-15CC-55AA-8C82-5C9EFFE6913B}"/>
                </a:ext>
              </a:extLst>
            </p:cNvPr>
            <p:cNvCxnSpPr>
              <a:cxnSpLocks/>
            </p:cNvCxnSpPr>
            <p:nvPr/>
          </p:nvCxnSpPr>
          <p:spPr>
            <a:xfrm flipH="1">
              <a:off x="5407397" y="2903802"/>
              <a:ext cx="720212" cy="1248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5572477-BF05-DCDE-AC5B-254ACE857CF2}"/>
                </a:ext>
              </a:extLst>
            </p:cNvPr>
            <p:cNvSpPr txBox="1"/>
            <p:nvPr/>
          </p:nvSpPr>
          <p:spPr>
            <a:xfrm>
              <a:off x="7868455" y="3065053"/>
              <a:ext cx="356060" cy="307777"/>
            </a:xfrm>
            <a:prstGeom prst="rect">
              <a:avLst/>
            </a:prstGeom>
            <a:noFill/>
          </p:spPr>
          <p:txBody>
            <a:bodyPr wrap="square" rtlCol="0">
              <a:spAutoFit/>
            </a:bodyPr>
            <a:lstStyle/>
            <a:p>
              <a:r>
                <a:rPr lang="en-US">
                  <a:solidFill>
                    <a:schemeClr val="tx1"/>
                  </a:solidFill>
                </a:rPr>
                <a:t>x</a:t>
              </a:r>
            </a:p>
          </p:txBody>
        </p:sp>
        <p:sp>
          <p:nvSpPr>
            <p:cNvPr id="17" name="TextBox 16">
              <a:extLst>
                <a:ext uri="{FF2B5EF4-FFF2-40B4-BE49-F238E27FC236}">
                  <a16:creationId xmlns:a16="http://schemas.microsoft.com/office/drawing/2014/main" id="{B7B0F4A5-B51A-798A-FCB7-B7B99B18E1E3}"/>
                </a:ext>
              </a:extLst>
            </p:cNvPr>
            <p:cNvSpPr txBox="1"/>
            <p:nvPr/>
          </p:nvSpPr>
          <p:spPr>
            <a:xfrm>
              <a:off x="6071971" y="1192399"/>
              <a:ext cx="356060" cy="307777"/>
            </a:xfrm>
            <a:prstGeom prst="rect">
              <a:avLst/>
            </a:prstGeom>
            <a:noFill/>
          </p:spPr>
          <p:txBody>
            <a:bodyPr wrap="square" rtlCol="0">
              <a:spAutoFit/>
            </a:bodyPr>
            <a:lstStyle/>
            <a:p>
              <a:r>
                <a:rPr lang="en-US">
                  <a:solidFill>
                    <a:schemeClr val="tx1"/>
                  </a:solidFill>
                </a:rPr>
                <a:t>z</a:t>
              </a:r>
            </a:p>
          </p:txBody>
        </p:sp>
        <p:sp>
          <p:nvSpPr>
            <p:cNvPr id="18" name="TextBox 17">
              <a:extLst>
                <a:ext uri="{FF2B5EF4-FFF2-40B4-BE49-F238E27FC236}">
                  <a16:creationId xmlns:a16="http://schemas.microsoft.com/office/drawing/2014/main" id="{2DF0B6D2-9B23-973B-0450-C7A8A86E0843}"/>
                </a:ext>
              </a:extLst>
            </p:cNvPr>
            <p:cNvSpPr txBox="1"/>
            <p:nvPr/>
          </p:nvSpPr>
          <p:spPr>
            <a:xfrm>
              <a:off x="5440773" y="4152464"/>
              <a:ext cx="356060" cy="307777"/>
            </a:xfrm>
            <a:prstGeom prst="rect">
              <a:avLst/>
            </a:prstGeom>
            <a:noFill/>
          </p:spPr>
          <p:txBody>
            <a:bodyPr wrap="square" rtlCol="0">
              <a:spAutoFit/>
            </a:bodyPr>
            <a:lstStyle/>
            <a:p>
              <a:r>
                <a:rPr lang="en-US">
                  <a:solidFill>
                    <a:schemeClr val="tx1"/>
                  </a:solidFill>
                </a:rPr>
                <a:t>y</a:t>
              </a:r>
            </a:p>
          </p:txBody>
        </p:sp>
      </p:grpSp>
      <p:cxnSp>
        <p:nvCxnSpPr>
          <p:cNvPr id="33" name="Connector: Curved 32">
            <a:extLst>
              <a:ext uri="{FF2B5EF4-FFF2-40B4-BE49-F238E27FC236}">
                <a16:creationId xmlns:a16="http://schemas.microsoft.com/office/drawing/2014/main" id="{008B2E18-81D1-142A-C824-1254AC56D466}"/>
              </a:ext>
            </a:extLst>
          </p:cNvPr>
          <p:cNvCxnSpPr>
            <a:cxnSpLocks/>
          </p:cNvCxnSpPr>
          <p:nvPr/>
        </p:nvCxnSpPr>
        <p:spPr>
          <a:xfrm rot="5400000">
            <a:off x="5617883" y="3258700"/>
            <a:ext cx="403086" cy="350713"/>
          </a:xfrm>
          <a:prstGeom prst="curvedConnector3">
            <a:avLst>
              <a:gd name="adj1" fmla="val -21103"/>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Google Shape;1763;p47">
            <a:extLst>
              <a:ext uri="{FF2B5EF4-FFF2-40B4-BE49-F238E27FC236}">
                <a16:creationId xmlns:a16="http://schemas.microsoft.com/office/drawing/2014/main" id="{B45AD52E-51F0-2E99-DEDB-3AA957115A68}"/>
              </a:ext>
            </a:extLst>
          </p:cNvPr>
          <p:cNvSpPr txBox="1">
            <a:spLocks/>
          </p:cNvSpPr>
          <p:nvPr/>
        </p:nvSpPr>
        <p:spPr>
          <a:xfrm>
            <a:off x="813020" y="1709742"/>
            <a:ext cx="4822394" cy="18120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dk1"/>
                </a:solidFill>
                <a:latin typeface="Cantarell"/>
                <a:ea typeface="Cantarell"/>
                <a:cs typeface="Cantarell"/>
                <a:sym typeface="Cantarell"/>
              </a:defRPr>
            </a:lvl1pPr>
            <a:lvl2pPr marL="914400" marR="0" lvl="1"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2pPr>
            <a:lvl3pPr marL="1371600" marR="0" lvl="2"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3pPr>
            <a:lvl4pPr marL="1828800" marR="0" lvl="3"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Cantarell"/>
                <a:ea typeface="Cantarell"/>
                <a:cs typeface="Cantarell"/>
                <a:sym typeface="Cantarell"/>
              </a:defRPr>
            </a:lvl4pPr>
            <a:lvl5pPr marL="2286000" marR="0" lvl="4"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5pPr>
            <a:lvl6pPr marL="2743200" marR="0" lvl="5"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6pPr>
            <a:lvl7pPr marL="3200400" marR="0" lvl="6"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Cantarell"/>
                <a:ea typeface="Cantarell"/>
                <a:cs typeface="Cantarell"/>
                <a:sym typeface="Cantarell"/>
              </a:defRPr>
            </a:lvl7pPr>
            <a:lvl8pPr marL="3657600" marR="0" lvl="7"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8pPr>
            <a:lvl9pPr marL="4114800" marR="0" lvl="8" indent="-304800" algn="l" rtl="0">
              <a:lnSpc>
                <a:spcPct val="100000"/>
              </a:lnSpc>
              <a:spcBef>
                <a:spcPts val="1600"/>
              </a:spcBef>
              <a:spcAft>
                <a:spcPts val="160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9pPr>
          </a:lstStyle>
          <a:p>
            <a:pPr marL="0" lvl="0" indent="0">
              <a:buClr>
                <a:srgbClr val="FFFFFF"/>
              </a:buClr>
              <a:buSzPts val="1400"/>
              <a:buNone/>
              <a:defRPr/>
            </a:pPr>
            <a:r>
              <a:rPr lang="en-US" sz="1400" err="1">
                <a:solidFill>
                  <a:schemeClr val="tx1"/>
                </a:solidFill>
              </a:rPr>
              <a:t>Để</a:t>
            </a:r>
            <a:r>
              <a:rPr lang="en-US" sz="1400">
                <a:solidFill>
                  <a:schemeClr val="tx1"/>
                </a:solidFill>
              </a:rPr>
              <a:t> </a:t>
            </a:r>
            <a:r>
              <a:rPr lang="en-US" sz="1400" err="1">
                <a:solidFill>
                  <a:schemeClr val="tx1"/>
                </a:solidFill>
              </a:rPr>
              <a:t>xoay</a:t>
            </a:r>
            <a:r>
              <a:rPr lang="en-US" sz="1400">
                <a:solidFill>
                  <a:schemeClr val="tx1"/>
                </a:solidFill>
              </a:rPr>
              <a:t> </a:t>
            </a:r>
            <a:r>
              <a:rPr lang="en-US" sz="1400" err="1">
                <a:solidFill>
                  <a:schemeClr val="tx1"/>
                </a:solidFill>
              </a:rPr>
              <a:t>một</a:t>
            </a:r>
            <a:r>
              <a:rPr lang="en-US" sz="1400">
                <a:solidFill>
                  <a:schemeClr val="tx1"/>
                </a:solidFill>
              </a:rPr>
              <a:t> </a:t>
            </a:r>
            <a:r>
              <a:rPr lang="en-US" sz="1400" err="1">
                <a:solidFill>
                  <a:schemeClr val="tx1"/>
                </a:solidFill>
              </a:rPr>
              <a:t>điểm</a:t>
            </a:r>
            <a:r>
              <a:rPr lang="en-US" sz="1400">
                <a:solidFill>
                  <a:schemeClr val="tx1"/>
                </a:solidFill>
              </a:rPr>
              <a:t> </a:t>
            </a:r>
            <a:r>
              <a:rPr lang="en-US" sz="1400" err="1">
                <a:solidFill>
                  <a:schemeClr val="tx1"/>
                </a:solidFill>
              </a:rPr>
              <a:t>với</a:t>
            </a:r>
            <a:r>
              <a:rPr lang="en-US" sz="1400">
                <a:solidFill>
                  <a:schemeClr val="tx1"/>
                </a:solidFill>
              </a:rPr>
              <a:t> </a:t>
            </a:r>
            <a:r>
              <a:rPr lang="en-US" sz="1400" err="1">
                <a:solidFill>
                  <a:schemeClr val="tx1"/>
                </a:solidFill>
              </a:rPr>
              <a:t>góc</a:t>
            </a:r>
            <a:r>
              <a:rPr lang="en-US" sz="1400">
                <a:solidFill>
                  <a:schemeClr val="tx1"/>
                </a:solidFill>
              </a:rPr>
              <a:t> θ </a:t>
            </a:r>
            <a:r>
              <a:rPr lang="en-US" sz="1400" err="1">
                <a:solidFill>
                  <a:schemeClr val="tx1"/>
                </a:solidFill>
              </a:rPr>
              <a:t>với</a:t>
            </a:r>
            <a:r>
              <a:rPr lang="en-US" sz="1400">
                <a:solidFill>
                  <a:schemeClr val="tx1"/>
                </a:solidFill>
              </a:rPr>
              <a:t> </a:t>
            </a:r>
            <a:r>
              <a:rPr lang="en-US" sz="1400" err="1">
                <a:solidFill>
                  <a:schemeClr val="tx1"/>
                </a:solidFill>
              </a:rPr>
              <a:t>hướng</a:t>
            </a:r>
            <a:r>
              <a:rPr lang="en-US" sz="1400">
                <a:solidFill>
                  <a:schemeClr val="tx1"/>
                </a:solidFill>
              </a:rPr>
              <a:t> </a:t>
            </a:r>
            <a:r>
              <a:rPr lang="en-US" sz="1400" err="1">
                <a:solidFill>
                  <a:schemeClr val="tx1"/>
                </a:solidFill>
              </a:rPr>
              <a:t>nhìn</a:t>
            </a:r>
            <a:r>
              <a:rPr lang="en-US" sz="1400">
                <a:solidFill>
                  <a:schemeClr val="tx1"/>
                </a:solidFill>
              </a:rPr>
              <a:t> </a:t>
            </a:r>
            <a:r>
              <a:rPr lang="en-US" sz="1400" err="1">
                <a:solidFill>
                  <a:schemeClr val="tx1"/>
                </a:solidFill>
              </a:rPr>
              <a:t>là</a:t>
            </a:r>
            <a:r>
              <a:rPr lang="en-US" sz="1400">
                <a:solidFill>
                  <a:schemeClr val="tx1"/>
                </a:solidFill>
              </a:rPr>
              <a:t> </a:t>
            </a:r>
            <a:r>
              <a:rPr lang="en-US" sz="1400" err="1">
                <a:solidFill>
                  <a:schemeClr val="tx1"/>
                </a:solidFill>
              </a:rPr>
              <a:t>hướng</a:t>
            </a:r>
            <a:r>
              <a:rPr lang="en-US" sz="1400">
                <a:solidFill>
                  <a:schemeClr val="tx1"/>
                </a:solidFill>
              </a:rPr>
              <a:t> </a:t>
            </a:r>
            <a:r>
              <a:rPr lang="en-US" sz="1400" err="1">
                <a:solidFill>
                  <a:schemeClr val="tx1"/>
                </a:solidFill>
              </a:rPr>
              <a:t>âm</a:t>
            </a:r>
            <a:r>
              <a:rPr lang="en-US" sz="1400">
                <a:solidFill>
                  <a:schemeClr val="tx1"/>
                </a:solidFill>
              </a:rPr>
              <a:t> </a:t>
            </a:r>
            <a:r>
              <a:rPr lang="en-US" sz="1400" err="1">
                <a:solidFill>
                  <a:schemeClr val="tx1"/>
                </a:solidFill>
              </a:rPr>
              <a:t>của</a:t>
            </a:r>
            <a:r>
              <a:rPr lang="en-US" sz="1400">
                <a:solidFill>
                  <a:schemeClr val="tx1"/>
                </a:solidFill>
              </a:rPr>
              <a:t> </a:t>
            </a:r>
            <a:r>
              <a:rPr lang="en-US" sz="1400" err="1">
                <a:solidFill>
                  <a:schemeClr val="tx1"/>
                </a:solidFill>
              </a:rPr>
              <a:t>trục</a:t>
            </a:r>
            <a:r>
              <a:rPr lang="en-US" sz="1400">
                <a:solidFill>
                  <a:schemeClr val="tx1"/>
                </a:solidFill>
              </a:rPr>
              <a:t> </a:t>
            </a:r>
            <a:r>
              <a:rPr lang="en-US" sz="1400" err="1">
                <a:solidFill>
                  <a:schemeClr val="tx1"/>
                </a:solidFill>
              </a:rPr>
              <a:t>đó</a:t>
            </a:r>
            <a:r>
              <a:rPr lang="en-US" sz="1400">
                <a:solidFill>
                  <a:schemeClr val="tx1"/>
                </a:solidFill>
              </a:rPr>
              <a:t> ta </a:t>
            </a:r>
            <a:r>
              <a:rPr lang="en-US" sz="1400" err="1">
                <a:solidFill>
                  <a:schemeClr val="tx1"/>
                </a:solidFill>
              </a:rPr>
              <a:t>có</a:t>
            </a:r>
            <a:r>
              <a:rPr lang="en-US" sz="1400">
                <a:solidFill>
                  <a:schemeClr val="tx1"/>
                </a:solidFill>
              </a:rPr>
              <a:t> </a:t>
            </a:r>
            <a:r>
              <a:rPr lang="en-US" sz="1400" err="1">
                <a:solidFill>
                  <a:schemeClr val="tx1"/>
                </a:solidFill>
              </a:rPr>
              <a:t>công</a:t>
            </a:r>
            <a:r>
              <a:rPr lang="en-US" sz="1400">
                <a:solidFill>
                  <a:schemeClr val="tx1"/>
                </a:solidFill>
              </a:rPr>
              <a:t> </a:t>
            </a:r>
            <a:r>
              <a:rPr lang="en-US" sz="1400" err="1">
                <a:solidFill>
                  <a:schemeClr val="tx1"/>
                </a:solidFill>
              </a:rPr>
              <a:t>thức</a:t>
            </a:r>
            <a:r>
              <a:rPr lang="en-US" sz="1400">
                <a:solidFill>
                  <a:schemeClr val="tx1"/>
                </a:solidFill>
              </a:rPr>
              <a:t>:</a:t>
            </a:r>
            <a:endParaRPr lang="vi-VN" sz="1400">
              <a:solidFill>
                <a:schemeClr val="tx1"/>
              </a:solidFill>
            </a:endParaRPr>
          </a:p>
        </p:txBody>
      </p:sp>
      <p:pic>
        <p:nvPicPr>
          <p:cNvPr id="4" name="Picture 3">
            <a:extLst>
              <a:ext uri="{FF2B5EF4-FFF2-40B4-BE49-F238E27FC236}">
                <a16:creationId xmlns:a16="http://schemas.microsoft.com/office/drawing/2014/main" id="{7C416791-500C-A94F-68A6-7415EA2E8EE7}"/>
              </a:ext>
            </a:extLst>
          </p:cNvPr>
          <p:cNvPicPr>
            <a:picLocks noChangeAspect="1"/>
          </p:cNvPicPr>
          <p:nvPr/>
        </p:nvPicPr>
        <p:blipFill>
          <a:blip r:embed="rId2"/>
          <a:stretch>
            <a:fillRect/>
          </a:stretch>
        </p:blipFill>
        <p:spPr>
          <a:xfrm>
            <a:off x="813019" y="2716179"/>
            <a:ext cx="4238902" cy="1298515"/>
          </a:xfrm>
          <a:prstGeom prst="rect">
            <a:avLst/>
          </a:prstGeom>
        </p:spPr>
      </p:pic>
    </p:spTree>
    <p:extLst>
      <p:ext uri="{BB962C8B-B14F-4D97-AF65-F5344CB8AC3E}">
        <p14:creationId xmlns:p14="http://schemas.microsoft.com/office/powerpoint/2010/main" val="1320504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763;p47">
            <a:extLst>
              <a:ext uri="{FF2B5EF4-FFF2-40B4-BE49-F238E27FC236}">
                <a16:creationId xmlns:a16="http://schemas.microsoft.com/office/drawing/2014/main" id="{E3966DFD-674C-4098-3A32-6899DD0A869C}"/>
              </a:ext>
            </a:extLst>
          </p:cNvPr>
          <p:cNvSpPr txBox="1">
            <a:spLocks/>
          </p:cNvSpPr>
          <p:nvPr/>
        </p:nvSpPr>
        <p:spPr>
          <a:xfrm>
            <a:off x="713349" y="564306"/>
            <a:ext cx="3934851" cy="6525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1pPr>
            <a:lvl2pPr marL="914400" marR="0" lvl="1"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2pPr>
            <a:lvl3pPr marL="1371600" marR="0" lvl="2"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3pPr>
            <a:lvl4pPr marL="1828800" marR="0" lvl="3"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4pPr>
            <a:lvl5pPr marL="2286000" marR="0" lvl="4"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5pPr>
            <a:lvl6pPr marL="2743200" marR="0" lvl="5"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6pPr>
            <a:lvl7pPr marL="3200400" marR="0" lvl="6"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7pPr>
            <a:lvl8pPr marL="3657600" marR="0" lvl="7"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8pPr>
            <a:lvl9pPr marL="4114800" marR="0" lvl="8" indent="-317500" algn="l" rtl="0">
              <a:lnSpc>
                <a:spcPct val="100000"/>
              </a:lnSpc>
              <a:spcBef>
                <a:spcPts val="1600"/>
              </a:spcBef>
              <a:spcAft>
                <a:spcPts val="160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9pPr>
          </a:lstStyle>
          <a:p>
            <a:pPr marL="0" indent="0"/>
            <a:r>
              <a:rPr lang="en-US" sz="3200" b="1" err="1">
                <a:solidFill>
                  <a:schemeClr val="tx1"/>
                </a:solidFill>
                <a:latin typeface="Work Sans" pitchFamily="2" charset="0"/>
              </a:rPr>
              <a:t>Các</a:t>
            </a:r>
            <a:r>
              <a:rPr lang="en-US" sz="3200" b="1">
                <a:solidFill>
                  <a:schemeClr val="tx1"/>
                </a:solidFill>
                <a:latin typeface="Work Sans" pitchFamily="2" charset="0"/>
              </a:rPr>
              <a:t> </a:t>
            </a:r>
            <a:r>
              <a:rPr lang="en-US" sz="3200" b="1" err="1">
                <a:solidFill>
                  <a:schemeClr val="tx1"/>
                </a:solidFill>
                <a:latin typeface="Work Sans" pitchFamily="2" charset="0"/>
              </a:rPr>
              <a:t>phép</a:t>
            </a:r>
            <a:r>
              <a:rPr lang="en-US" sz="3200" b="1">
                <a:solidFill>
                  <a:schemeClr val="tx1"/>
                </a:solidFill>
                <a:latin typeface="Work Sans" pitchFamily="2" charset="0"/>
              </a:rPr>
              <a:t> </a:t>
            </a:r>
            <a:r>
              <a:rPr lang="en-US" sz="3200" b="1" err="1">
                <a:solidFill>
                  <a:schemeClr val="tx1"/>
                </a:solidFill>
                <a:latin typeface="Work Sans" pitchFamily="2" charset="0"/>
              </a:rPr>
              <a:t>biến</a:t>
            </a:r>
            <a:r>
              <a:rPr lang="en-US" sz="3200" b="1">
                <a:solidFill>
                  <a:schemeClr val="tx1"/>
                </a:solidFill>
                <a:latin typeface="Work Sans" pitchFamily="2" charset="0"/>
              </a:rPr>
              <a:t> </a:t>
            </a:r>
            <a:r>
              <a:rPr lang="en-US" sz="3200" b="1" err="1">
                <a:solidFill>
                  <a:schemeClr val="tx1"/>
                </a:solidFill>
                <a:latin typeface="Work Sans" pitchFamily="2" charset="0"/>
              </a:rPr>
              <a:t>đổi</a:t>
            </a:r>
            <a:endParaRPr lang="vi-VN" sz="3200" b="1">
              <a:solidFill>
                <a:schemeClr val="tx1"/>
              </a:solidFill>
              <a:latin typeface="Work Sans" pitchFamily="2" charset="0"/>
            </a:endParaRPr>
          </a:p>
        </p:txBody>
      </p:sp>
      <p:sp>
        <p:nvSpPr>
          <p:cNvPr id="3" name="Google Shape;1763;p47">
            <a:extLst>
              <a:ext uri="{FF2B5EF4-FFF2-40B4-BE49-F238E27FC236}">
                <a16:creationId xmlns:a16="http://schemas.microsoft.com/office/drawing/2014/main" id="{76E2A9A8-AF7E-8ABD-9387-DFEA19D2A699}"/>
              </a:ext>
            </a:extLst>
          </p:cNvPr>
          <p:cNvSpPr txBox="1">
            <a:spLocks/>
          </p:cNvSpPr>
          <p:nvPr/>
        </p:nvSpPr>
        <p:spPr>
          <a:xfrm>
            <a:off x="813019" y="1216868"/>
            <a:ext cx="3479506" cy="4048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1pPr>
            <a:lvl2pPr marL="914400" marR="0" lvl="1"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2pPr>
            <a:lvl3pPr marL="1371600" marR="0" lvl="2"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3pPr>
            <a:lvl4pPr marL="1828800" marR="0" lvl="3"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4pPr>
            <a:lvl5pPr marL="2286000" marR="0" lvl="4"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5pPr>
            <a:lvl6pPr marL="2743200" marR="0" lvl="5"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6pPr>
            <a:lvl7pPr marL="3200400" marR="0" lvl="6"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7pPr>
            <a:lvl8pPr marL="3657600" marR="0" lvl="7"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8pPr>
            <a:lvl9pPr marL="4114800" marR="0" lvl="8" indent="-317500" algn="l" rtl="0">
              <a:lnSpc>
                <a:spcPct val="100000"/>
              </a:lnSpc>
              <a:spcBef>
                <a:spcPts val="1600"/>
              </a:spcBef>
              <a:spcAft>
                <a:spcPts val="160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9pPr>
          </a:lstStyle>
          <a:p>
            <a:pPr marL="0" marR="0" lvl="0" indent="0" algn="l" defTabSz="914400" rtl="0" eaLnBrk="1" fontAlgn="auto" latinLnBrk="0" hangingPunct="1">
              <a:lnSpc>
                <a:spcPct val="100000"/>
              </a:lnSpc>
              <a:spcBef>
                <a:spcPts val="0"/>
              </a:spcBef>
              <a:spcAft>
                <a:spcPts val="0"/>
              </a:spcAft>
              <a:buClr>
                <a:srgbClr val="FFFFFF"/>
              </a:buClr>
              <a:buSzPts val="1400"/>
              <a:buFont typeface="Cantarell"/>
              <a:buNone/>
              <a:tabLst/>
              <a:defRPr/>
            </a:pPr>
            <a:r>
              <a:rPr kumimoji="0" lang="en-US" sz="2000" b="0" i="1" u="none" strike="noStrike" kern="0" cap="none" spc="0" normalizeH="0" baseline="0" noProof="0" err="1">
                <a:ln>
                  <a:noFill/>
                </a:ln>
                <a:solidFill>
                  <a:schemeClr val="tx1"/>
                </a:solidFill>
                <a:effectLst/>
                <a:uLnTx/>
                <a:uFillTx/>
                <a:latin typeface="Work Sans" pitchFamily="2" charset="0"/>
                <a:sym typeface="Cantarell"/>
              </a:rPr>
              <a:t>Phép</a:t>
            </a:r>
            <a:r>
              <a:rPr kumimoji="0" lang="en-US" sz="2000" b="0" i="1" u="none" strike="noStrike" kern="0" cap="none" spc="0" normalizeH="0" baseline="0" noProof="0">
                <a:ln>
                  <a:noFill/>
                </a:ln>
                <a:solidFill>
                  <a:schemeClr val="tx1"/>
                </a:solidFill>
                <a:effectLst/>
                <a:uLnTx/>
                <a:uFillTx/>
                <a:latin typeface="Work Sans" pitchFamily="2" charset="0"/>
                <a:sym typeface="Cantarell"/>
              </a:rPr>
              <a:t> </a:t>
            </a:r>
            <a:r>
              <a:rPr kumimoji="0" lang="en-US" sz="2000" b="0" i="1" u="none" strike="noStrike" kern="0" cap="none" spc="0" normalizeH="0" baseline="0" noProof="0" err="1">
                <a:ln>
                  <a:noFill/>
                </a:ln>
                <a:solidFill>
                  <a:schemeClr val="tx1"/>
                </a:solidFill>
                <a:effectLst/>
                <a:uLnTx/>
                <a:uFillTx/>
                <a:latin typeface="Work Sans" pitchFamily="2" charset="0"/>
                <a:sym typeface="Cantarell"/>
              </a:rPr>
              <a:t>xoay</a:t>
            </a:r>
            <a:r>
              <a:rPr kumimoji="0" lang="en-US" sz="2000" b="0" i="1" u="none" strike="noStrike" kern="0" cap="none" spc="0" normalizeH="0" baseline="0" noProof="0">
                <a:ln>
                  <a:noFill/>
                </a:ln>
                <a:solidFill>
                  <a:schemeClr val="tx1"/>
                </a:solidFill>
                <a:effectLst/>
                <a:uLnTx/>
                <a:uFillTx/>
                <a:latin typeface="Work Sans" pitchFamily="2" charset="0"/>
                <a:sym typeface="Cantarell"/>
              </a:rPr>
              <a:t> </a:t>
            </a:r>
            <a:r>
              <a:rPr kumimoji="0" lang="en-US" sz="2000" b="0" i="1" u="none" strike="noStrike" kern="0" cap="none" spc="0" normalizeH="0" baseline="0" noProof="0" err="1">
                <a:ln>
                  <a:noFill/>
                </a:ln>
                <a:solidFill>
                  <a:schemeClr val="tx1"/>
                </a:solidFill>
                <a:effectLst/>
                <a:uLnTx/>
                <a:uFillTx/>
                <a:latin typeface="Work Sans" pitchFamily="2" charset="0"/>
                <a:sym typeface="Cantarell"/>
              </a:rPr>
              <a:t>quanh</a:t>
            </a:r>
            <a:r>
              <a:rPr kumimoji="0" lang="en-US" sz="2000" b="0" i="1" u="none" strike="noStrike" kern="0" cap="none" spc="0" normalizeH="0" baseline="0" noProof="0">
                <a:ln>
                  <a:noFill/>
                </a:ln>
                <a:solidFill>
                  <a:schemeClr val="tx1"/>
                </a:solidFill>
                <a:effectLst/>
                <a:uLnTx/>
                <a:uFillTx/>
                <a:latin typeface="Work Sans" pitchFamily="2" charset="0"/>
                <a:sym typeface="Cantarell"/>
              </a:rPr>
              <a:t> </a:t>
            </a:r>
            <a:r>
              <a:rPr kumimoji="0" lang="en-US" sz="2000" b="0" i="1" u="none" strike="noStrike" kern="0" cap="none" spc="0" normalizeH="0" baseline="0" noProof="0" err="1">
                <a:ln>
                  <a:noFill/>
                </a:ln>
                <a:solidFill>
                  <a:schemeClr val="tx1"/>
                </a:solidFill>
                <a:effectLst/>
                <a:uLnTx/>
                <a:uFillTx/>
                <a:latin typeface="Work Sans" pitchFamily="2" charset="0"/>
                <a:sym typeface="Cantarell"/>
              </a:rPr>
              <a:t>trục</a:t>
            </a:r>
            <a:r>
              <a:rPr kumimoji="0" lang="en-US" sz="2000" b="0" i="1" u="none" strike="noStrike" kern="0" cap="none" spc="0" normalizeH="0" baseline="0" noProof="0">
                <a:ln>
                  <a:noFill/>
                </a:ln>
                <a:solidFill>
                  <a:schemeClr val="tx1"/>
                </a:solidFill>
                <a:effectLst/>
                <a:uLnTx/>
                <a:uFillTx/>
                <a:latin typeface="Work Sans" pitchFamily="2" charset="0"/>
                <a:sym typeface="Cantarell"/>
              </a:rPr>
              <a:t> Oz </a:t>
            </a:r>
            <a:endParaRPr kumimoji="0" lang="vi-VN" sz="2000" b="0" i="1" u="none" strike="noStrike" kern="0" cap="none" spc="0" normalizeH="0" baseline="0" noProof="0">
              <a:ln>
                <a:noFill/>
              </a:ln>
              <a:solidFill>
                <a:schemeClr val="tx1"/>
              </a:solidFill>
              <a:effectLst/>
              <a:uLnTx/>
              <a:uFillTx/>
              <a:latin typeface="Work Sans" pitchFamily="2" charset="0"/>
              <a:sym typeface="Cantarell"/>
            </a:endParaRPr>
          </a:p>
        </p:txBody>
      </p:sp>
      <p:grpSp>
        <p:nvGrpSpPr>
          <p:cNvPr id="19" name="Group 18">
            <a:extLst>
              <a:ext uri="{FF2B5EF4-FFF2-40B4-BE49-F238E27FC236}">
                <a16:creationId xmlns:a16="http://schemas.microsoft.com/office/drawing/2014/main" id="{78F69335-5FA3-C978-C8DA-21750E774953}"/>
              </a:ext>
            </a:extLst>
          </p:cNvPr>
          <p:cNvGrpSpPr/>
          <p:nvPr/>
        </p:nvGrpSpPr>
        <p:grpSpPr>
          <a:xfrm>
            <a:off x="5407397" y="1192399"/>
            <a:ext cx="2817118" cy="3267842"/>
            <a:chOff x="5407397" y="1192399"/>
            <a:chExt cx="2817118" cy="3267842"/>
          </a:xfrm>
        </p:grpSpPr>
        <p:cxnSp>
          <p:nvCxnSpPr>
            <p:cNvPr id="13" name="Straight Arrow Connector 12">
              <a:extLst>
                <a:ext uri="{FF2B5EF4-FFF2-40B4-BE49-F238E27FC236}">
                  <a16:creationId xmlns:a16="http://schemas.microsoft.com/office/drawing/2014/main" id="{9E85EB8B-C6F0-5B46-1879-84EEAC844D9E}"/>
                </a:ext>
              </a:extLst>
            </p:cNvPr>
            <p:cNvCxnSpPr>
              <a:cxnSpLocks/>
            </p:cNvCxnSpPr>
            <p:nvPr/>
          </p:nvCxnSpPr>
          <p:spPr>
            <a:xfrm flipH="1" flipV="1">
              <a:off x="6127609" y="1216868"/>
              <a:ext cx="1" cy="1688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55FBFE0-FB6C-EDA6-800D-ECE8071BD741}"/>
                </a:ext>
              </a:extLst>
            </p:cNvPr>
            <p:cNvCxnSpPr>
              <a:cxnSpLocks/>
            </p:cNvCxnSpPr>
            <p:nvPr/>
          </p:nvCxnSpPr>
          <p:spPr>
            <a:xfrm>
              <a:off x="6127609" y="2903802"/>
              <a:ext cx="2031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98AE57D-15CC-55AA-8C82-5C9EFFE6913B}"/>
                </a:ext>
              </a:extLst>
            </p:cNvPr>
            <p:cNvCxnSpPr>
              <a:cxnSpLocks/>
            </p:cNvCxnSpPr>
            <p:nvPr/>
          </p:nvCxnSpPr>
          <p:spPr>
            <a:xfrm flipH="1">
              <a:off x="5407397" y="2903802"/>
              <a:ext cx="720212" cy="1248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5572477-BF05-DCDE-AC5B-254ACE857CF2}"/>
                </a:ext>
              </a:extLst>
            </p:cNvPr>
            <p:cNvSpPr txBox="1"/>
            <p:nvPr/>
          </p:nvSpPr>
          <p:spPr>
            <a:xfrm>
              <a:off x="7868455" y="3065053"/>
              <a:ext cx="356060" cy="307777"/>
            </a:xfrm>
            <a:prstGeom prst="rect">
              <a:avLst/>
            </a:prstGeom>
            <a:noFill/>
          </p:spPr>
          <p:txBody>
            <a:bodyPr wrap="square" rtlCol="0">
              <a:spAutoFit/>
            </a:bodyPr>
            <a:lstStyle/>
            <a:p>
              <a:r>
                <a:rPr lang="en-US">
                  <a:solidFill>
                    <a:schemeClr val="tx1"/>
                  </a:solidFill>
                </a:rPr>
                <a:t>x</a:t>
              </a:r>
            </a:p>
          </p:txBody>
        </p:sp>
        <p:sp>
          <p:nvSpPr>
            <p:cNvPr id="17" name="TextBox 16">
              <a:extLst>
                <a:ext uri="{FF2B5EF4-FFF2-40B4-BE49-F238E27FC236}">
                  <a16:creationId xmlns:a16="http://schemas.microsoft.com/office/drawing/2014/main" id="{B7B0F4A5-B51A-798A-FCB7-B7B99B18E1E3}"/>
                </a:ext>
              </a:extLst>
            </p:cNvPr>
            <p:cNvSpPr txBox="1"/>
            <p:nvPr/>
          </p:nvSpPr>
          <p:spPr>
            <a:xfrm>
              <a:off x="6071971" y="1192399"/>
              <a:ext cx="356060" cy="307777"/>
            </a:xfrm>
            <a:prstGeom prst="rect">
              <a:avLst/>
            </a:prstGeom>
            <a:noFill/>
          </p:spPr>
          <p:txBody>
            <a:bodyPr wrap="square" rtlCol="0">
              <a:spAutoFit/>
            </a:bodyPr>
            <a:lstStyle/>
            <a:p>
              <a:r>
                <a:rPr lang="en-US">
                  <a:solidFill>
                    <a:schemeClr val="tx1"/>
                  </a:solidFill>
                </a:rPr>
                <a:t>z</a:t>
              </a:r>
            </a:p>
          </p:txBody>
        </p:sp>
        <p:sp>
          <p:nvSpPr>
            <p:cNvPr id="18" name="TextBox 17">
              <a:extLst>
                <a:ext uri="{FF2B5EF4-FFF2-40B4-BE49-F238E27FC236}">
                  <a16:creationId xmlns:a16="http://schemas.microsoft.com/office/drawing/2014/main" id="{2DF0B6D2-9B23-973B-0450-C7A8A86E0843}"/>
                </a:ext>
              </a:extLst>
            </p:cNvPr>
            <p:cNvSpPr txBox="1"/>
            <p:nvPr/>
          </p:nvSpPr>
          <p:spPr>
            <a:xfrm>
              <a:off x="5440773" y="4152464"/>
              <a:ext cx="356060" cy="307777"/>
            </a:xfrm>
            <a:prstGeom prst="rect">
              <a:avLst/>
            </a:prstGeom>
            <a:noFill/>
          </p:spPr>
          <p:txBody>
            <a:bodyPr wrap="square" rtlCol="0">
              <a:spAutoFit/>
            </a:bodyPr>
            <a:lstStyle/>
            <a:p>
              <a:r>
                <a:rPr lang="en-US">
                  <a:solidFill>
                    <a:schemeClr val="tx1"/>
                  </a:solidFill>
                </a:rPr>
                <a:t>y</a:t>
              </a:r>
            </a:p>
          </p:txBody>
        </p:sp>
      </p:grpSp>
      <p:cxnSp>
        <p:nvCxnSpPr>
          <p:cNvPr id="33" name="Connector: Curved 32">
            <a:extLst>
              <a:ext uri="{FF2B5EF4-FFF2-40B4-BE49-F238E27FC236}">
                <a16:creationId xmlns:a16="http://schemas.microsoft.com/office/drawing/2014/main" id="{008B2E18-81D1-142A-C824-1254AC56D466}"/>
              </a:ext>
            </a:extLst>
          </p:cNvPr>
          <p:cNvCxnSpPr>
            <a:cxnSpLocks/>
          </p:cNvCxnSpPr>
          <p:nvPr/>
        </p:nvCxnSpPr>
        <p:spPr>
          <a:xfrm>
            <a:off x="6071971" y="1928064"/>
            <a:ext cx="262706" cy="252472"/>
          </a:xfrm>
          <a:prstGeom prst="curvedConnector3">
            <a:avLst>
              <a:gd name="adj1" fmla="val -63948"/>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Google Shape;1763;p47">
            <a:extLst>
              <a:ext uri="{FF2B5EF4-FFF2-40B4-BE49-F238E27FC236}">
                <a16:creationId xmlns:a16="http://schemas.microsoft.com/office/drawing/2014/main" id="{B45AD52E-51F0-2E99-DEDB-3AA957115A68}"/>
              </a:ext>
            </a:extLst>
          </p:cNvPr>
          <p:cNvSpPr txBox="1">
            <a:spLocks/>
          </p:cNvSpPr>
          <p:nvPr/>
        </p:nvSpPr>
        <p:spPr>
          <a:xfrm>
            <a:off x="813020" y="1709742"/>
            <a:ext cx="4822394" cy="18120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dk1"/>
                </a:solidFill>
                <a:latin typeface="Cantarell"/>
                <a:ea typeface="Cantarell"/>
                <a:cs typeface="Cantarell"/>
                <a:sym typeface="Cantarell"/>
              </a:defRPr>
            </a:lvl1pPr>
            <a:lvl2pPr marL="914400" marR="0" lvl="1"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2pPr>
            <a:lvl3pPr marL="1371600" marR="0" lvl="2"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3pPr>
            <a:lvl4pPr marL="1828800" marR="0" lvl="3"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Cantarell"/>
                <a:ea typeface="Cantarell"/>
                <a:cs typeface="Cantarell"/>
                <a:sym typeface="Cantarell"/>
              </a:defRPr>
            </a:lvl4pPr>
            <a:lvl5pPr marL="2286000" marR="0" lvl="4"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5pPr>
            <a:lvl6pPr marL="2743200" marR="0" lvl="5"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6pPr>
            <a:lvl7pPr marL="3200400" marR="0" lvl="6"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Cantarell"/>
                <a:ea typeface="Cantarell"/>
                <a:cs typeface="Cantarell"/>
                <a:sym typeface="Cantarell"/>
              </a:defRPr>
            </a:lvl7pPr>
            <a:lvl8pPr marL="3657600" marR="0" lvl="7"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8pPr>
            <a:lvl9pPr marL="4114800" marR="0" lvl="8" indent="-304800" algn="l" rtl="0">
              <a:lnSpc>
                <a:spcPct val="100000"/>
              </a:lnSpc>
              <a:spcBef>
                <a:spcPts val="1600"/>
              </a:spcBef>
              <a:spcAft>
                <a:spcPts val="160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9pPr>
          </a:lstStyle>
          <a:p>
            <a:pPr marL="0" lvl="0" indent="0">
              <a:buClr>
                <a:srgbClr val="FFFFFF"/>
              </a:buClr>
              <a:buSzPts val="1400"/>
              <a:buNone/>
              <a:defRPr/>
            </a:pPr>
            <a:r>
              <a:rPr lang="en-US" sz="1400" err="1">
                <a:solidFill>
                  <a:schemeClr val="tx1"/>
                </a:solidFill>
              </a:rPr>
              <a:t>Để</a:t>
            </a:r>
            <a:r>
              <a:rPr lang="en-US" sz="1400">
                <a:solidFill>
                  <a:schemeClr val="tx1"/>
                </a:solidFill>
              </a:rPr>
              <a:t> </a:t>
            </a:r>
            <a:r>
              <a:rPr lang="en-US" sz="1400" err="1">
                <a:solidFill>
                  <a:schemeClr val="tx1"/>
                </a:solidFill>
              </a:rPr>
              <a:t>xoay</a:t>
            </a:r>
            <a:r>
              <a:rPr lang="en-US" sz="1400">
                <a:solidFill>
                  <a:schemeClr val="tx1"/>
                </a:solidFill>
              </a:rPr>
              <a:t> </a:t>
            </a:r>
            <a:r>
              <a:rPr lang="en-US" sz="1400" err="1">
                <a:solidFill>
                  <a:schemeClr val="tx1"/>
                </a:solidFill>
              </a:rPr>
              <a:t>một</a:t>
            </a:r>
            <a:r>
              <a:rPr lang="en-US" sz="1400">
                <a:solidFill>
                  <a:schemeClr val="tx1"/>
                </a:solidFill>
              </a:rPr>
              <a:t> </a:t>
            </a:r>
            <a:r>
              <a:rPr lang="en-US" sz="1400" err="1">
                <a:solidFill>
                  <a:schemeClr val="tx1"/>
                </a:solidFill>
              </a:rPr>
              <a:t>điểm</a:t>
            </a:r>
            <a:r>
              <a:rPr lang="en-US" sz="1400">
                <a:solidFill>
                  <a:schemeClr val="tx1"/>
                </a:solidFill>
              </a:rPr>
              <a:t> </a:t>
            </a:r>
            <a:r>
              <a:rPr lang="en-US" sz="1400" err="1">
                <a:solidFill>
                  <a:schemeClr val="tx1"/>
                </a:solidFill>
              </a:rPr>
              <a:t>với</a:t>
            </a:r>
            <a:r>
              <a:rPr lang="en-US" sz="1400">
                <a:solidFill>
                  <a:schemeClr val="tx1"/>
                </a:solidFill>
              </a:rPr>
              <a:t> </a:t>
            </a:r>
            <a:r>
              <a:rPr lang="en-US" sz="1400" err="1">
                <a:solidFill>
                  <a:schemeClr val="tx1"/>
                </a:solidFill>
              </a:rPr>
              <a:t>góc</a:t>
            </a:r>
            <a:r>
              <a:rPr lang="en-US" sz="1400">
                <a:solidFill>
                  <a:schemeClr val="tx1"/>
                </a:solidFill>
              </a:rPr>
              <a:t> θ </a:t>
            </a:r>
            <a:r>
              <a:rPr lang="en-US" sz="1400" err="1">
                <a:solidFill>
                  <a:schemeClr val="tx1"/>
                </a:solidFill>
              </a:rPr>
              <a:t>với</a:t>
            </a:r>
            <a:r>
              <a:rPr lang="en-US" sz="1400">
                <a:solidFill>
                  <a:schemeClr val="tx1"/>
                </a:solidFill>
              </a:rPr>
              <a:t> </a:t>
            </a:r>
            <a:r>
              <a:rPr lang="en-US" sz="1400" err="1">
                <a:solidFill>
                  <a:schemeClr val="tx1"/>
                </a:solidFill>
              </a:rPr>
              <a:t>hướng</a:t>
            </a:r>
            <a:r>
              <a:rPr lang="en-US" sz="1400">
                <a:solidFill>
                  <a:schemeClr val="tx1"/>
                </a:solidFill>
              </a:rPr>
              <a:t> </a:t>
            </a:r>
            <a:r>
              <a:rPr lang="en-US" sz="1400" err="1">
                <a:solidFill>
                  <a:schemeClr val="tx1"/>
                </a:solidFill>
              </a:rPr>
              <a:t>nhìn</a:t>
            </a:r>
            <a:r>
              <a:rPr lang="en-US" sz="1400">
                <a:solidFill>
                  <a:schemeClr val="tx1"/>
                </a:solidFill>
              </a:rPr>
              <a:t> </a:t>
            </a:r>
            <a:r>
              <a:rPr lang="en-US" sz="1400" err="1">
                <a:solidFill>
                  <a:schemeClr val="tx1"/>
                </a:solidFill>
              </a:rPr>
              <a:t>là</a:t>
            </a:r>
            <a:r>
              <a:rPr lang="en-US" sz="1400">
                <a:solidFill>
                  <a:schemeClr val="tx1"/>
                </a:solidFill>
              </a:rPr>
              <a:t> </a:t>
            </a:r>
            <a:r>
              <a:rPr lang="en-US" sz="1400" err="1">
                <a:solidFill>
                  <a:schemeClr val="tx1"/>
                </a:solidFill>
              </a:rPr>
              <a:t>hướng</a:t>
            </a:r>
            <a:r>
              <a:rPr lang="en-US" sz="1400">
                <a:solidFill>
                  <a:schemeClr val="tx1"/>
                </a:solidFill>
              </a:rPr>
              <a:t> </a:t>
            </a:r>
            <a:r>
              <a:rPr lang="en-US" sz="1400" err="1">
                <a:solidFill>
                  <a:schemeClr val="tx1"/>
                </a:solidFill>
              </a:rPr>
              <a:t>âm</a:t>
            </a:r>
            <a:r>
              <a:rPr lang="en-US" sz="1400">
                <a:solidFill>
                  <a:schemeClr val="tx1"/>
                </a:solidFill>
              </a:rPr>
              <a:t> </a:t>
            </a:r>
            <a:r>
              <a:rPr lang="en-US" sz="1400" err="1">
                <a:solidFill>
                  <a:schemeClr val="tx1"/>
                </a:solidFill>
              </a:rPr>
              <a:t>của</a:t>
            </a:r>
            <a:r>
              <a:rPr lang="en-US" sz="1400">
                <a:solidFill>
                  <a:schemeClr val="tx1"/>
                </a:solidFill>
              </a:rPr>
              <a:t> </a:t>
            </a:r>
            <a:r>
              <a:rPr lang="en-US" sz="1400" err="1">
                <a:solidFill>
                  <a:schemeClr val="tx1"/>
                </a:solidFill>
              </a:rPr>
              <a:t>trục</a:t>
            </a:r>
            <a:r>
              <a:rPr lang="en-US" sz="1400">
                <a:solidFill>
                  <a:schemeClr val="tx1"/>
                </a:solidFill>
              </a:rPr>
              <a:t> </a:t>
            </a:r>
            <a:r>
              <a:rPr lang="en-US" sz="1400" err="1">
                <a:solidFill>
                  <a:schemeClr val="tx1"/>
                </a:solidFill>
              </a:rPr>
              <a:t>đó</a:t>
            </a:r>
            <a:r>
              <a:rPr lang="en-US" sz="1400">
                <a:solidFill>
                  <a:schemeClr val="tx1"/>
                </a:solidFill>
              </a:rPr>
              <a:t> ta </a:t>
            </a:r>
            <a:r>
              <a:rPr lang="en-US" sz="1400" err="1">
                <a:solidFill>
                  <a:schemeClr val="tx1"/>
                </a:solidFill>
              </a:rPr>
              <a:t>có</a:t>
            </a:r>
            <a:r>
              <a:rPr lang="en-US" sz="1400">
                <a:solidFill>
                  <a:schemeClr val="tx1"/>
                </a:solidFill>
              </a:rPr>
              <a:t> </a:t>
            </a:r>
            <a:r>
              <a:rPr lang="en-US" sz="1400" err="1">
                <a:solidFill>
                  <a:schemeClr val="tx1"/>
                </a:solidFill>
              </a:rPr>
              <a:t>công</a:t>
            </a:r>
            <a:r>
              <a:rPr lang="en-US" sz="1400">
                <a:solidFill>
                  <a:schemeClr val="tx1"/>
                </a:solidFill>
              </a:rPr>
              <a:t> </a:t>
            </a:r>
            <a:r>
              <a:rPr lang="en-US" sz="1400" err="1">
                <a:solidFill>
                  <a:schemeClr val="tx1"/>
                </a:solidFill>
              </a:rPr>
              <a:t>thức</a:t>
            </a:r>
            <a:r>
              <a:rPr lang="en-US" sz="1400">
                <a:solidFill>
                  <a:schemeClr val="tx1"/>
                </a:solidFill>
              </a:rPr>
              <a:t>:</a:t>
            </a:r>
            <a:endParaRPr lang="vi-VN" sz="1400">
              <a:solidFill>
                <a:schemeClr val="tx1"/>
              </a:solidFill>
            </a:endParaRPr>
          </a:p>
        </p:txBody>
      </p:sp>
      <p:pic>
        <p:nvPicPr>
          <p:cNvPr id="7" name="Picture 6">
            <a:extLst>
              <a:ext uri="{FF2B5EF4-FFF2-40B4-BE49-F238E27FC236}">
                <a16:creationId xmlns:a16="http://schemas.microsoft.com/office/drawing/2014/main" id="{EFC0229D-E691-4612-28FF-3CAE9036802C}"/>
              </a:ext>
            </a:extLst>
          </p:cNvPr>
          <p:cNvPicPr>
            <a:picLocks noChangeAspect="1"/>
          </p:cNvPicPr>
          <p:nvPr/>
        </p:nvPicPr>
        <p:blipFill>
          <a:blip r:embed="rId2"/>
          <a:stretch>
            <a:fillRect/>
          </a:stretch>
        </p:blipFill>
        <p:spPr>
          <a:xfrm>
            <a:off x="985231" y="2571750"/>
            <a:ext cx="4108041" cy="1283763"/>
          </a:xfrm>
          <a:prstGeom prst="rect">
            <a:avLst/>
          </a:prstGeom>
        </p:spPr>
      </p:pic>
    </p:spTree>
    <p:extLst>
      <p:ext uri="{BB962C8B-B14F-4D97-AF65-F5344CB8AC3E}">
        <p14:creationId xmlns:p14="http://schemas.microsoft.com/office/powerpoint/2010/main" val="120557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Google Shape;1763;p47">
            <a:extLst>
              <a:ext uri="{FF2B5EF4-FFF2-40B4-BE49-F238E27FC236}">
                <a16:creationId xmlns:a16="http://schemas.microsoft.com/office/drawing/2014/main" id="{E3966DFD-674C-4098-3A32-6899DD0A869C}"/>
              </a:ext>
            </a:extLst>
          </p:cNvPr>
          <p:cNvSpPr txBox="1">
            <a:spLocks/>
          </p:cNvSpPr>
          <p:nvPr/>
        </p:nvSpPr>
        <p:spPr>
          <a:xfrm>
            <a:off x="713349" y="564306"/>
            <a:ext cx="3934851" cy="6525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1pPr>
            <a:lvl2pPr marL="914400" marR="0" lvl="1"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2pPr>
            <a:lvl3pPr marL="1371600" marR="0" lvl="2"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3pPr>
            <a:lvl4pPr marL="1828800" marR="0" lvl="3"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4pPr>
            <a:lvl5pPr marL="2286000" marR="0" lvl="4"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5pPr>
            <a:lvl6pPr marL="2743200" marR="0" lvl="5"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6pPr>
            <a:lvl7pPr marL="3200400" marR="0" lvl="6"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7pPr>
            <a:lvl8pPr marL="3657600" marR="0" lvl="7"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8pPr>
            <a:lvl9pPr marL="4114800" marR="0" lvl="8" indent="-317500" algn="l" rtl="0">
              <a:lnSpc>
                <a:spcPct val="100000"/>
              </a:lnSpc>
              <a:spcBef>
                <a:spcPts val="1600"/>
              </a:spcBef>
              <a:spcAft>
                <a:spcPts val="160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9pPr>
          </a:lstStyle>
          <a:p>
            <a:pPr marL="0" indent="0"/>
            <a:r>
              <a:rPr lang="en-US" sz="3200" b="1" err="1">
                <a:solidFill>
                  <a:schemeClr val="tx1"/>
                </a:solidFill>
                <a:latin typeface="Work Sans" pitchFamily="2" charset="0"/>
              </a:rPr>
              <a:t>Các</a:t>
            </a:r>
            <a:r>
              <a:rPr lang="en-US" sz="3200" b="1">
                <a:solidFill>
                  <a:schemeClr val="tx1"/>
                </a:solidFill>
                <a:latin typeface="Work Sans" pitchFamily="2" charset="0"/>
              </a:rPr>
              <a:t> </a:t>
            </a:r>
            <a:r>
              <a:rPr lang="en-US" sz="3200" b="1" err="1">
                <a:solidFill>
                  <a:schemeClr val="tx1"/>
                </a:solidFill>
                <a:latin typeface="Work Sans" pitchFamily="2" charset="0"/>
              </a:rPr>
              <a:t>phép</a:t>
            </a:r>
            <a:r>
              <a:rPr lang="en-US" sz="3200" b="1">
                <a:solidFill>
                  <a:schemeClr val="tx1"/>
                </a:solidFill>
                <a:latin typeface="Work Sans" pitchFamily="2" charset="0"/>
              </a:rPr>
              <a:t> </a:t>
            </a:r>
            <a:r>
              <a:rPr lang="en-US" sz="3200" b="1" err="1">
                <a:solidFill>
                  <a:schemeClr val="tx1"/>
                </a:solidFill>
                <a:latin typeface="Work Sans" pitchFamily="2" charset="0"/>
              </a:rPr>
              <a:t>biến</a:t>
            </a:r>
            <a:r>
              <a:rPr lang="en-US" sz="3200" b="1">
                <a:solidFill>
                  <a:schemeClr val="tx1"/>
                </a:solidFill>
                <a:latin typeface="Work Sans" pitchFamily="2" charset="0"/>
              </a:rPr>
              <a:t> </a:t>
            </a:r>
            <a:r>
              <a:rPr lang="en-US" sz="3200" b="1" err="1">
                <a:solidFill>
                  <a:schemeClr val="tx1"/>
                </a:solidFill>
                <a:latin typeface="Work Sans" pitchFamily="2" charset="0"/>
              </a:rPr>
              <a:t>đổi</a:t>
            </a:r>
            <a:endParaRPr lang="vi-VN" sz="3200" b="1">
              <a:solidFill>
                <a:schemeClr val="tx1"/>
              </a:solidFill>
              <a:latin typeface="Work Sans" pitchFamily="2" charset="0"/>
            </a:endParaRPr>
          </a:p>
        </p:txBody>
      </p:sp>
      <p:sp>
        <p:nvSpPr>
          <p:cNvPr id="3" name="Google Shape;1763;p47">
            <a:extLst>
              <a:ext uri="{FF2B5EF4-FFF2-40B4-BE49-F238E27FC236}">
                <a16:creationId xmlns:a16="http://schemas.microsoft.com/office/drawing/2014/main" id="{76E2A9A8-AF7E-8ABD-9387-DFEA19D2A699}"/>
              </a:ext>
            </a:extLst>
          </p:cNvPr>
          <p:cNvSpPr txBox="1">
            <a:spLocks/>
          </p:cNvSpPr>
          <p:nvPr/>
        </p:nvSpPr>
        <p:spPr>
          <a:xfrm>
            <a:off x="813019" y="1216868"/>
            <a:ext cx="3479506" cy="4048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1pPr>
            <a:lvl2pPr marL="914400" marR="0" lvl="1"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2pPr>
            <a:lvl3pPr marL="1371600" marR="0" lvl="2"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3pPr>
            <a:lvl4pPr marL="1828800" marR="0" lvl="3"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4pPr>
            <a:lvl5pPr marL="2286000" marR="0" lvl="4"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5pPr>
            <a:lvl6pPr marL="2743200" marR="0" lvl="5"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6pPr>
            <a:lvl7pPr marL="3200400" marR="0" lvl="6"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7pPr>
            <a:lvl8pPr marL="3657600" marR="0" lvl="7"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8pPr>
            <a:lvl9pPr marL="4114800" marR="0" lvl="8" indent="-317500" algn="l" rtl="0">
              <a:lnSpc>
                <a:spcPct val="100000"/>
              </a:lnSpc>
              <a:spcBef>
                <a:spcPts val="1600"/>
              </a:spcBef>
              <a:spcAft>
                <a:spcPts val="160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9pPr>
          </a:lstStyle>
          <a:p>
            <a:pPr marL="0" marR="0" lvl="0" indent="0" algn="l" defTabSz="914400" rtl="0" eaLnBrk="1" fontAlgn="auto" latinLnBrk="0" hangingPunct="1">
              <a:lnSpc>
                <a:spcPct val="100000"/>
              </a:lnSpc>
              <a:spcBef>
                <a:spcPts val="0"/>
              </a:spcBef>
              <a:spcAft>
                <a:spcPts val="0"/>
              </a:spcAft>
              <a:buClr>
                <a:srgbClr val="FFFFFF"/>
              </a:buClr>
              <a:buSzPts val="1400"/>
              <a:buFont typeface="Cantarell"/>
              <a:buNone/>
              <a:tabLst/>
              <a:defRPr/>
            </a:pPr>
            <a:r>
              <a:rPr kumimoji="0" lang="en-US" sz="2000" b="0" i="1" u="none" strike="noStrike" kern="0" cap="none" spc="0" normalizeH="0" baseline="0" noProof="0" err="1">
                <a:ln>
                  <a:noFill/>
                </a:ln>
                <a:solidFill>
                  <a:schemeClr val="tx1"/>
                </a:solidFill>
                <a:effectLst/>
                <a:uLnTx/>
                <a:uFillTx/>
                <a:latin typeface="Work Sans" pitchFamily="2" charset="0"/>
                <a:sym typeface="Cantarell"/>
              </a:rPr>
              <a:t>Phép</a:t>
            </a:r>
            <a:r>
              <a:rPr kumimoji="0" lang="en-US" sz="2000" b="0" i="1" u="none" strike="noStrike" kern="0" cap="none" spc="0" normalizeH="0" baseline="0" noProof="0">
                <a:ln>
                  <a:noFill/>
                </a:ln>
                <a:solidFill>
                  <a:schemeClr val="tx1"/>
                </a:solidFill>
                <a:effectLst/>
                <a:uLnTx/>
                <a:uFillTx/>
                <a:latin typeface="Work Sans" pitchFamily="2" charset="0"/>
                <a:sym typeface="Cantarell"/>
              </a:rPr>
              <a:t> </a:t>
            </a:r>
            <a:r>
              <a:rPr kumimoji="0" lang="en-US" sz="2000" b="0" i="1" u="none" strike="noStrike" kern="0" cap="none" spc="0" normalizeH="0" baseline="0" noProof="0" err="1">
                <a:ln>
                  <a:noFill/>
                </a:ln>
                <a:solidFill>
                  <a:schemeClr val="tx1"/>
                </a:solidFill>
                <a:effectLst/>
                <a:uLnTx/>
                <a:uFillTx/>
                <a:latin typeface="Work Sans" pitchFamily="2" charset="0"/>
                <a:sym typeface="Cantarell"/>
              </a:rPr>
              <a:t>tỉ</a:t>
            </a:r>
            <a:r>
              <a:rPr kumimoji="0" lang="en-US" sz="2000" b="0" i="1" u="none" strike="noStrike" kern="0" cap="none" spc="0" normalizeH="0" baseline="0" noProof="0">
                <a:ln>
                  <a:noFill/>
                </a:ln>
                <a:solidFill>
                  <a:schemeClr val="tx1"/>
                </a:solidFill>
                <a:effectLst/>
                <a:uLnTx/>
                <a:uFillTx/>
                <a:latin typeface="Work Sans" pitchFamily="2" charset="0"/>
                <a:sym typeface="Cantarell"/>
              </a:rPr>
              <a:t> </a:t>
            </a:r>
            <a:r>
              <a:rPr kumimoji="0" lang="en-US" sz="2000" b="0" i="1" u="none" strike="noStrike" kern="0" cap="none" spc="0" normalizeH="0" baseline="0" noProof="0" err="1">
                <a:ln>
                  <a:noFill/>
                </a:ln>
                <a:solidFill>
                  <a:schemeClr val="tx1"/>
                </a:solidFill>
                <a:effectLst/>
                <a:uLnTx/>
                <a:uFillTx/>
                <a:latin typeface="Work Sans" pitchFamily="2" charset="0"/>
                <a:sym typeface="Cantarell"/>
              </a:rPr>
              <a:t>lệ</a:t>
            </a:r>
            <a:r>
              <a:rPr kumimoji="0" lang="en-US" sz="2000" b="0" i="1" u="none" strike="noStrike" kern="0" cap="none" spc="0" normalizeH="0" baseline="0" noProof="0">
                <a:ln>
                  <a:noFill/>
                </a:ln>
                <a:solidFill>
                  <a:schemeClr val="tx1"/>
                </a:solidFill>
                <a:effectLst/>
                <a:uLnTx/>
                <a:uFillTx/>
                <a:latin typeface="Work Sans" pitchFamily="2" charset="0"/>
                <a:sym typeface="Cantarell"/>
              </a:rPr>
              <a:t> (Scaling)</a:t>
            </a:r>
            <a:endParaRPr kumimoji="0" lang="vi-VN" sz="2000" b="0" i="1" u="none" strike="noStrike" kern="0" cap="none" spc="0" normalizeH="0" baseline="0" noProof="0">
              <a:ln>
                <a:noFill/>
              </a:ln>
              <a:solidFill>
                <a:schemeClr val="tx1"/>
              </a:solidFill>
              <a:effectLst/>
              <a:uLnTx/>
              <a:uFillTx/>
              <a:latin typeface="Work Sans" pitchFamily="2" charset="0"/>
              <a:sym typeface="Cantarell"/>
            </a:endParaRPr>
          </a:p>
        </p:txBody>
      </p:sp>
      <p:grpSp>
        <p:nvGrpSpPr>
          <p:cNvPr id="19" name="Group 18">
            <a:extLst>
              <a:ext uri="{FF2B5EF4-FFF2-40B4-BE49-F238E27FC236}">
                <a16:creationId xmlns:a16="http://schemas.microsoft.com/office/drawing/2014/main" id="{78F69335-5FA3-C978-C8DA-21750E774953}"/>
              </a:ext>
            </a:extLst>
          </p:cNvPr>
          <p:cNvGrpSpPr/>
          <p:nvPr/>
        </p:nvGrpSpPr>
        <p:grpSpPr>
          <a:xfrm>
            <a:off x="5407397" y="1192399"/>
            <a:ext cx="2817118" cy="3267842"/>
            <a:chOff x="5407397" y="1192399"/>
            <a:chExt cx="2817118" cy="3267842"/>
          </a:xfrm>
        </p:grpSpPr>
        <p:cxnSp>
          <p:nvCxnSpPr>
            <p:cNvPr id="13" name="Straight Arrow Connector 12">
              <a:extLst>
                <a:ext uri="{FF2B5EF4-FFF2-40B4-BE49-F238E27FC236}">
                  <a16:creationId xmlns:a16="http://schemas.microsoft.com/office/drawing/2014/main" id="{9E85EB8B-C6F0-5B46-1879-84EEAC844D9E}"/>
                </a:ext>
              </a:extLst>
            </p:cNvPr>
            <p:cNvCxnSpPr>
              <a:cxnSpLocks/>
            </p:cNvCxnSpPr>
            <p:nvPr/>
          </p:nvCxnSpPr>
          <p:spPr>
            <a:xfrm flipH="1" flipV="1">
              <a:off x="6127609" y="1216868"/>
              <a:ext cx="1" cy="16884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55FBFE0-FB6C-EDA6-800D-ECE8071BD741}"/>
                </a:ext>
              </a:extLst>
            </p:cNvPr>
            <p:cNvCxnSpPr>
              <a:cxnSpLocks/>
            </p:cNvCxnSpPr>
            <p:nvPr/>
          </p:nvCxnSpPr>
          <p:spPr>
            <a:xfrm>
              <a:off x="6127609" y="2903802"/>
              <a:ext cx="20311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98AE57D-15CC-55AA-8C82-5C9EFFE6913B}"/>
                </a:ext>
              </a:extLst>
            </p:cNvPr>
            <p:cNvCxnSpPr>
              <a:cxnSpLocks/>
            </p:cNvCxnSpPr>
            <p:nvPr/>
          </p:nvCxnSpPr>
          <p:spPr>
            <a:xfrm flipH="1">
              <a:off x="5407397" y="2903802"/>
              <a:ext cx="720212" cy="12486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5572477-BF05-DCDE-AC5B-254ACE857CF2}"/>
                </a:ext>
              </a:extLst>
            </p:cNvPr>
            <p:cNvSpPr txBox="1"/>
            <p:nvPr/>
          </p:nvSpPr>
          <p:spPr>
            <a:xfrm>
              <a:off x="7868455" y="3065053"/>
              <a:ext cx="356060" cy="307777"/>
            </a:xfrm>
            <a:prstGeom prst="rect">
              <a:avLst/>
            </a:prstGeom>
            <a:noFill/>
          </p:spPr>
          <p:txBody>
            <a:bodyPr wrap="square" rtlCol="0">
              <a:spAutoFit/>
            </a:bodyPr>
            <a:lstStyle/>
            <a:p>
              <a:r>
                <a:rPr lang="en-US">
                  <a:solidFill>
                    <a:schemeClr val="tx1"/>
                  </a:solidFill>
                </a:rPr>
                <a:t>x</a:t>
              </a:r>
            </a:p>
          </p:txBody>
        </p:sp>
        <p:sp>
          <p:nvSpPr>
            <p:cNvPr id="17" name="TextBox 16">
              <a:extLst>
                <a:ext uri="{FF2B5EF4-FFF2-40B4-BE49-F238E27FC236}">
                  <a16:creationId xmlns:a16="http://schemas.microsoft.com/office/drawing/2014/main" id="{B7B0F4A5-B51A-798A-FCB7-B7B99B18E1E3}"/>
                </a:ext>
              </a:extLst>
            </p:cNvPr>
            <p:cNvSpPr txBox="1"/>
            <p:nvPr/>
          </p:nvSpPr>
          <p:spPr>
            <a:xfrm>
              <a:off x="6071971" y="1192399"/>
              <a:ext cx="356060" cy="307777"/>
            </a:xfrm>
            <a:prstGeom prst="rect">
              <a:avLst/>
            </a:prstGeom>
            <a:noFill/>
          </p:spPr>
          <p:txBody>
            <a:bodyPr wrap="square" rtlCol="0">
              <a:spAutoFit/>
            </a:bodyPr>
            <a:lstStyle/>
            <a:p>
              <a:r>
                <a:rPr lang="en-US">
                  <a:solidFill>
                    <a:schemeClr val="tx1"/>
                  </a:solidFill>
                </a:rPr>
                <a:t>z</a:t>
              </a:r>
            </a:p>
          </p:txBody>
        </p:sp>
        <p:sp>
          <p:nvSpPr>
            <p:cNvPr id="18" name="TextBox 17">
              <a:extLst>
                <a:ext uri="{FF2B5EF4-FFF2-40B4-BE49-F238E27FC236}">
                  <a16:creationId xmlns:a16="http://schemas.microsoft.com/office/drawing/2014/main" id="{2DF0B6D2-9B23-973B-0450-C7A8A86E0843}"/>
                </a:ext>
              </a:extLst>
            </p:cNvPr>
            <p:cNvSpPr txBox="1"/>
            <p:nvPr/>
          </p:nvSpPr>
          <p:spPr>
            <a:xfrm>
              <a:off x="5440773" y="4152464"/>
              <a:ext cx="356060" cy="307777"/>
            </a:xfrm>
            <a:prstGeom prst="rect">
              <a:avLst/>
            </a:prstGeom>
            <a:noFill/>
          </p:spPr>
          <p:txBody>
            <a:bodyPr wrap="square" rtlCol="0">
              <a:spAutoFit/>
            </a:bodyPr>
            <a:lstStyle/>
            <a:p>
              <a:r>
                <a:rPr lang="en-US">
                  <a:solidFill>
                    <a:schemeClr val="tx1"/>
                  </a:solidFill>
                </a:rPr>
                <a:t>y</a:t>
              </a:r>
            </a:p>
          </p:txBody>
        </p:sp>
      </p:grpSp>
      <p:sp>
        <p:nvSpPr>
          <p:cNvPr id="40" name="Google Shape;1763;p47">
            <a:extLst>
              <a:ext uri="{FF2B5EF4-FFF2-40B4-BE49-F238E27FC236}">
                <a16:creationId xmlns:a16="http://schemas.microsoft.com/office/drawing/2014/main" id="{B45AD52E-51F0-2E99-DEDB-3AA957115A68}"/>
              </a:ext>
            </a:extLst>
          </p:cNvPr>
          <p:cNvSpPr txBox="1">
            <a:spLocks/>
          </p:cNvSpPr>
          <p:nvPr/>
        </p:nvSpPr>
        <p:spPr>
          <a:xfrm>
            <a:off x="813020" y="1709742"/>
            <a:ext cx="4822394" cy="18120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dk1"/>
                </a:solidFill>
                <a:latin typeface="Cantarell"/>
                <a:ea typeface="Cantarell"/>
                <a:cs typeface="Cantarell"/>
                <a:sym typeface="Cantarell"/>
              </a:defRPr>
            </a:lvl1pPr>
            <a:lvl2pPr marL="914400" marR="0" lvl="1"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2pPr>
            <a:lvl3pPr marL="1371600" marR="0" lvl="2"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3pPr>
            <a:lvl4pPr marL="1828800" marR="0" lvl="3"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Cantarell"/>
                <a:ea typeface="Cantarell"/>
                <a:cs typeface="Cantarell"/>
                <a:sym typeface="Cantarell"/>
              </a:defRPr>
            </a:lvl4pPr>
            <a:lvl5pPr marL="2286000" marR="0" lvl="4"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5pPr>
            <a:lvl6pPr marL="2743200" marR="0" lvl="5"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6pPr>
            <a:lvl7pPr marL="3200400" marR="0" lvl="6"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Cantarell"/>
                <a:ea typeface="Cantarell"/>
                <a:cs typeface="Cantarell"/>
                <a:sym typeface="Cantarell"/>
              </a:defRPr>
            </a:lvl7pPr>
            <a:lvl8pPr marL="3657600" marR="0" lvl="7"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8pPr>
            <a:lvl9pPr marL="4114800" marR="0" lvl="8" indent="-304800" algn="l" rtl="0">
              <a:lnSpc>
                <a:spcPct val="100000"/>
              </a:lnSpc>
              <a:spcBef>
                <a:spcPts val="1600"/>
              </a:spcBef>
              <a:spcAft>
                <a:spcPts val="160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9pPr>
          </a:lstStyle>
          <a:p>
            <a:pPr marL="0" lvl="0" indent="0">
              <a:buClr>
                <a:srgbClr val="FFFFFF"/>
              </a:buClr>
              <a:buSzPts val="1400"/>
              <a:buNone/>
              <a:defRPr/>
            </a:pPr>
            <a:r>
              <a:rPr lang="en-US" sz="1400" err="1">
                <a:solidFill>
                  <a:schemeClr val="tx1"/>
                </a:solidFill>
              </a:rPr>
              <a:t>Nhân</a:t>
            </a:r>
            <a:r>
              <a:rPr lang="en-US" sz="1400">
                <a:solidFill>
                  <a:schemeClr val="tx1"/>
                </a:solidFill>
              </a:rPr>
              <a:t> x, y, z </a:t>
            </a:r>
            <a:r>
              <a:rPr lang="en-US" sz="1400" err="1">
                <a:solidFill>
                  <a:schemeClr val="tx1"/>
                </a:solidFill>
              </a:rPr>
              <a:t>với</a:t>
            </a:r>
            <a:r>
              <a:rPr lang="en-US" sz="1400">
                <a:solidFill>
                  <a:schemeClr val="tx1"/>
                </a:solidFill>
              </a:rPr>
              <a:t> </a:t>
            </a:r>
            <a:r>
              <a:rPr lang="en-US" sz="1400" err="1">
                <a:solidFill>
                  <a:schemeClr val="tx1"/>
                </a:solidFill>
              </a:rPr>
              <a:t>hệ</a:t>
            </a:r>
            <a:r>
              <a:rPr lang="en-US" sz="1400">
                <a:solidFill>
                  <a:schemeClr val="tx1"/>
                </a:solidFill>
              </a:rPr>
              <a:t> </a:t>
            </a:r>
            <a:r>
              <a:rPr lang="en-US" sz="1400" err="1">
                <a:solidFill>
                  <a:schemeClr val="tx1"/>
                </a:solidFill>
              </a:rPr>
              <a:t>số</a:t>
            </a:r>
            <a:r>
              <a:rPr lang="en-US" sz="1400">
                <a:solidFill>
                  <a:schemeClr val="tx1"/>
                </a:solidFill>
              </a:rPr>
              <a:t> </a:t>
            </a:r>
            <a:r>
              <a:rPr lang="en-US" sz="1400" err="1">
                <a:solidFill>
                  <a:schemeClr val="tx1"/>
                </a:solidFill>
              </a:rPr>
              <a:t>tỉ</a:t>
            </a:r>
            <a:r>
              <a:rPr lang="en-US" sz="1400">
                <a:solidFill>
                  <a:schemeClr val="tx1"/>
                </a:solidFill>
              </a:rPr>
              <a:t> </a:t>
            </a:r>
            <a:r>
              <a:rPr lang="en-US" sz="1400" err="1">
                <a:solidFill>
                  <a:schemeClr val="tx1"/>
                </a:solidFill>
              </a:rPr>
              <a:t>lệ</a:t>
            </a:r>
            <a:r>
              <a:rPr lang="en-US" sz="1400">
                <a:solidFill>
                  <a:schemeClr val="tx1"/>
                </a:solidFill>
              </a:rPr>
              <a:t> </a:t>
            </a:r>
            <a:r>
              <a:rPr lang="en-US" sz="1400" err="1">
                <a:solidFill>
                  <a:schemeClr val="tx1"/>
                </a:solidFill>
              </a:rPr>
              <a:t>Sx</a:t>
            </a:r>
            <a:r>
              <a:rPr lang="en-US" sz="1400">
                <a:solidFill>
                  <a:schemeClr val="tx1"/>
                </a:solidFill>
              </a:rPr>
              <a:t>, Sy, </a:t>
            </a:r>
            <a:r>
              <a:rPr lang="en-US" sz="1400" err="1">
                <a:solidFill>
                  <a:schemeClr val="tx1"/>
                </a:solidFill>
              </a:rPr>
              <a:t>Sz</a:t>
            </a:r>
            <a:r>
              <a:rPr lang="en-US" sz="1400">
                <a:solidFill>
                  <a:schemeClr val="tx1"/>
                </a:solidFill>
              </a:rPr>
              <a:t> </a:t>
            </a:r>
            <a:r>
              <a:rPr lang="en-US" sz="1400" err="1">
                <a:solidFill>
                  <a:schemeClr val="tx1"/>
                </a:solidFill>
              </a:rPr>
              <a:t>tương</a:t>
            </a:r>
            <a:r>
              <a:rPr lang="en-US" sz="1400">
                <a:solidFill>
                  <a:schemeClr val="tx1"/>
                </a:solidFill>
              </a:rPr>
              <a:t> </a:t>
            </a:r>
            <a:r>
              <a:rPr lang="en-US" sz="1400" err="1">
                <a:solidFill>
                  <a:schemeClr val="tx1"/>
                </a:solidFill>
              </a:rPr>
              <a:t>ứng</a:t>
            </a:r>
            <a:r>
              <a:rPr lang="en-US" sz="1400">
                <a:solidFill>
                  <a:schemeClr val="tx1"/>
                </a:solidFill>
              </a:rPr>
              <a:t>.</a:t>
            </a:r>
            <a:endParaRPr lang="vi-VN" sz="1400">
              <a:solidFill>
                <a:schemeClr val="tx1"/>
              </a:solidFill>
            </a:endParaRPr>
          </a:p>
        </p:txBody>
      </p:sp>
      <p:pic>
        <p:nvPicPr>
          <p:cNvPr id="4" name="Picture 3">
            <a:extLst>
              <a:ext uri="{FF2B5EF4-FFF2-40B4-BE49-F238E27FC236}">
                <a16:creationId xmlns:a16="http://schemas.microsoft.com/office/drawing/2014/main" id="{6827B28F-0D76-3F53-B7ED-9B9D43240D27}"/>
              </a:ext>
            </a:extLst>
          </p:cNvPr>
          <p:cNvPicPr>
            <a:picLocks noChangeAspect="1"/>
          </p:cNvPicPr>
          <p:nvPr/>
        </p:nvPicPr>
        <p:blipFill>
          <a:blip r:embed="rId2"/>
          <a:stretch>
            <a:fillRect/>
          </a:stretch>
        </p:blipFill>
        <p:spPr>
          <a:xfrm>
            <a:off x="919485" y="2298083"/>
            <a:ext cx="3759160" cy="1533939"/>
          </a:xfrm>
          <a:prstGeom prst="rect">
            <a:avLst/>
          </a:prstGeom>
        </p:spPr>
      </p:pic>
      <mc:AlternateContent xmlns:mc="http://schemas.openxmlformats.org/markup-compatibility/2006">
        <mc:Choice xmlns:am3d="http://schemas.microsoft.com/office/drawing/2017/model3d" Requires="am3d">
          <p:graphicFrame>
            <p:nvGraphicFramePr>
              <p:cNvPr id="8" name="3D Model 7" descr="Female Shark Costume Blue">
                <a:extLst>
                  <a:ext uri="{FF2B5EF4-FFF2-40B4-BE49-F238E27FC236}">
                    <a16:creationId xmlns:a16="http://schemas.microsoft.com/office/drawing/2014/main" id="{0BC785A0-D549-BF93-DAB2-65F40166CE0C}"/>
                  </a:ext>
                </a:extLst>
              </p:cNvPr>
              <p:cNvGraphicFramePr>
                <a:graphicFrameLocks noChangeAspect="1"/>
              </p:cNvGraphicFramePr>
              <p:nvPr>
                <p:extLst>
                  <p:ext uri="{D42A27DB-BD31-4B8C-83A1-F6EECF244321}">
                    <p14:modId xmlns:p14="http://schemas.microsoft.com/office/powerpoint/2010/main" val="1350396914"/>
                  </p:ext>
                </p:extLst>
              </p:nvPr>
            </p:nvGraphicFramePr>
            <p:xfrm>
              <a:off x="6317420" y="2329832"/>
              <a:ext cx="667145" cy="1104851"/>
            </p:xfrm>
            <a:graphic>
              <a:graphicData uri="http://schemas.microsoft.com/office/drawing/2017/model3d">
                <am3d:model3d r:embed="rId3">
                  <am3d:spPr>
                    <a:xfrm>
                      <a:off x="0" y="0"/>
                      <a:ext cx="667145" cy="1104851"/>
                    </a:xfrm>
                    <a:prstGeom prst="rect">
                      <a:avLst/>
                    </a:prstGeom>
                  </am3d:spPr>
                  <am3d:camera>
                    <am3d:pos x="0" y="0" z="64629641"/>
                    <am3d:up dx="0" dy="36000000" dz="0"/>
                    <am3d:lookAt x="0" y="0" z="0"/>
                    <am3d:perspective fov="2700000"/>
                  </am3d:camera>
                  <am3d:trans>
                    <am3d:meterPerModelUnit n="609187" d="1000000"/>
                    <am3d:preTrans dx="0" dy="-18001776" dz="-202704"/>
                    <am3d:scale>
                      <am3d:sx n="1000000" d="1000000"/>
                      <am3d:sy n="1000000" d="1000000"/>
                      <am3d:sz n="1000000" d="1000000"/>
                    </am3d:scale>
                    <am3d:rot ax="2736041" ay="2923018" az="2250111"/>
                    <am3d:postTrans dx="0" dy="0" dz="0"/>
                  </am3d:trans>
                  <am3d:raster rName="Office3DRenderer" rVer="16.0.8326">
                    <am3d:blip r:embed="rId4"/>
                  </am3d:raster>
                  <am3d:objViewport viewportSz="149313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8" name="3D Model 7" descr="Female Shark Costume Blue">
                <a:extLst>
                  <a:ext uri="{FF2B5EF4-FFF2-40B4-BE49-F238E27FC236}">
                    <a16:creationId xmlns:a16="http://schemas.microsoft.com/office/drawing/2014/main" id="{0BC785A0-D549-BF93-DAB2-65F40166CE0C}"/>
                  </a:ext>
                </a:extLst>
              </p:cNvPr>
              <p:cNvPicPr>
                <a:picLocks noGrp="1" noRot="1" noChangeAspect="1" noMove="1" noResize="1" noEditPoints="1" noAdjustHandles="1" noChangeArrowheads="1" noChangeShapeType="1" noCrop="1"/>
              </p:cNvPicPr>
              <p:nvPr/>
            </p:nvPicPr>
            <p:blipFill>
              <a:blip r:embed="rId4"/>
              <a:stretch>
                <a:fillRect/>
              </a:stretch>
            </p:blipFill>
            <p:spPr>
              <a:xfrm>
                <a:off x="6317420" y="2329832"/>
                <a:ext cx="667145" cy="1104851"/>
              </a:xfrm>
              <a:prstGeom prst="rect">
                <a:avLst/>
              </a:prstGeom>
            </p:spPr>
          </p:pic>
        </mc:Fallback>
      </mc:AlternateContent>
    </p:spTree>
    <p:extLst>
      <p:ext uri="{BB962C8B-B14F-4D97-AF65-F5344CB8AC3E}">
        <p14:creationId xmlns:p14="http://schemas.microsoft.com/office/powerpoint/2010/main" val="34316591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barn(inVertical)">
                                      <p:cBhvr>
                                        <p:cTn id="7" dur="500"/>
                                        <p:tgtEl>
                                          <p:spTgt spid="40"/>
                                        </p:tgtEl>
                                      </p:cBhvr>
                                    </p:animEffect>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2000" fill="hold"/>
                                        <p:tgtEl>
                                          <p:spTgt spid="8"/>
                                        </p:tgtEl>
                                      </p:cBhvr>
                                      <p:by x="150000" y="150000"/>
                                    </p:animScale>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xamples of different 3D data representations.">
            <a:extLst>
              <a:ext uri="{FF2B5EF4-FFF2-40B4-BE49-F238E27FC236}">
                <a16:creationId xmlns:a16="http://schemas.microsoft.com/office/drawing/2014/main" id="{7FC4BB98-5F29-D90E-0937-8224736D144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2881" y="1274961"/>
            <a:ext cx="6218237" cy="33998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BA4713D1-8337-89BB-65B0-E390A271D4EF}"/>
              </a:ext>
            </a:extLst>
          </p:cNvPr>
          <p:cNvSpPr txBox="1"/>
          <p:nvPr/>
        </p:nvSpPr>
        <p:spPr>
          <a:xfrm>
            <a:off x="1328736" y="443964"/>
            <a:ext cx="6486526" cy="830997"/>
          </a:xfrm>
          <a:prstGeom prst="rect">
            <a:avLst/>
          </a:prstGeom>
          <a:noFill/>
        </p:spPr>
        <p:txBody>
          <a:bodyPr wrap="square">
            <a:spAutoFit/>
          </a:bodyPr>
          <a:lstStyle/>
          <a:p>
            <a:pPr lvl="0" algn="ctr" rtl="0">
              <a:spcBef>
                <a:spcPts val="0"/>
              </a:spcBef>
              <a:spcAft>
                <a:spcPts val="0"/>
              </a:spcAft>
            </a:pPr>
            <a:r>
              <a:rPr lang="en-GB" sz="2400" b="1">
                <a:latin typeface="Work Sans"/>
              </a:rPr>
              <a:t>Cách biểu diễn </a:t>
            </a:r>
            <a:r>
              <a:rPr lang="en-GB" sz="2400" b="1" err="1">
                <a:latin typeface="Work Sans"/>
              </a:rPr>
              <a:t>đối</a:t>
            </a:r>
            <a:r>
              <a:rPr lang="en-GB" sz="2400" b="1">
                <a:latin typeface="Work Sans"/>
              </a:rPr>
              <a:t> </a:t>
            </a:r>
            <a:r>
              <a:rPr lang="en-GB" sz="2400" b="1" err="1">
                <a:latin typeface="Work Sans"/>
              </a:rPr>
              <a:t>tượng</a:t>
            </a:r>
            <a:r>
              <a:rPr lang="en-GB" sz="2400" b="1">
                <a:latin typeface="Work Sans"/>
              </a:rPr>
              <a:t> </a:t>
            </a:r>
            <a:r>
              <a:rPr lang="en-GB" sz="2400" b="1" err="1">
                <a:latin typeface="Work Sans"/>
              </a:rPr>
              <a:t>trong</a:t>
            </a:r>
            <a:r>
              <a:rPr lang="en-GB" sz="2400" b="1">
                <a:latin typeface="Work Sans"/>
              </a:rPr>
              <a:t> </a:t>
            </a:r>
            <a:r>
              <a:rPr lang="en-GB" sz="2400" b="1" err="1">
                <a:latin typeface="Work Sans"/>
              </a:rPr>
              <a:t>không</a:t>
            </a:r>
            <a:r>
              <a:rPr lang="en-GB" sz="2400" b="1">
                <a:latin typeface="Work Sans"/>
              </a:rPr>
              <a:t> </a:t>
            </a:r>
            <a:r>
              <a:rPr lang="en-GB" sz="2400" b="1" err="1">
                <a:latin typeface="Work Sans"/>
              </a:rPr>
              <a:t>gian</a:t>
            </a:r>
            <a:r>
              <a:rPr lang="en-GB" sz="2400" b="1">
                <a:latin typeface="Work Sans"/>
              </a:rPr>
              <a:t> 3 </a:t>
            </a:r>
            <a:r>
              <a:rPr lang="en-GB" sz="2400" b="1" err="1">
                <a:latin typeface="Work Sans"/>
              </a:rPr>
              <a:t>chiều</a:t>
            </a:r>
            <a:endParaRPr lang="en-GB" sz="2400" b="1">
              <a:latin typeface="Work Sans"/>
            </a:endParaRPr>
          </a:p>
        </p:txBody>
      </p:sp>
    </p:spTree>
    <p:extLst>
      <p:ext uri="{BB962C8B-B14F-4D97-AF65-F5344CB8AC3E}">
        <p14:creationId xmlns:p14="http://schemas.microsoft.com/office/powerpoint/2010/main" val="26095736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Too Embarrassed to Ask: What Is 'The Cloud' and How Does It Work? - Vox">
            <a:extLst>
              <a:ext uri="{FF2B5EF4-FFF2-40B4-BE49-F238E27FC236}">
                <a16:creationId xmlns:a16="http://schemas.microsoft.com/office/drawing/2014/main" id="{43939698-53BE-EDC5-3291-34B437CF0E0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1381" y="1784350"/>
            <a:ext cx="3655057" cy="205739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4C78D33-CFD6-7933-D700-3E80B2115CD3}"/>
              </a:ext>
            </a:extLst>
          </p:cNvPr>
          <p:cNvSpPr txBox="1"/>
          <p:nvPr/>
        </p:nvSpPr>
        <p:spPr>
          <a:xfrm>
            <a:off x="4705350" y="2327930"/>
            <a:ext cx="3790950" cy="738664"/>
          </a:xfrm>
          <a:prstGeom prst="rect">
            <a:avLst/>
          </a:prstGeom>
          <a:noFill/>
        </p:spPr>
        <p:txBody>
          <a:bodyPr wrap="square">
            <a:spAutoFit/>
          </a:bodyPr>
          <a:lstStyle/>
          <a:p>
            <a:r>
              <a:rPr lang="vi-VN">
                <a:latin typeface="Work Sans" pitchFamily="2" charset="0"/>
              </a:rPr>
              <a:t>Một “đám mây” là một khối 3D được tạo thành từ những giọt nhỏ, tinh thể, nước, hoặc các hóa chất khác nhau. </a:t>
            </a:r>
            <a:endParaRPr lang="en-US"/>
          </a:p>
        </p:txBody>
      </p:sp>
      <p:sp>
        <p:nvSpPr>
          <p:cNvPr id="6" name="Title 1">
            <a:extLst>
              <a:ext uri="{FF2B5EF4-FFF2-40B4-BE49-F238E27FC236}">
                <a16:creationId xmlns:a16="http://schemas.microsoft.com/office/drawing/2014/main" id="{2903D94F-A9E7-5853-A267-BBA9E599294B}"/>
              </a:ext>
            </a:extLst>
          </p:cNvPr>
          <p:cNvSpPr>
            <a:spLocks noGrp="1"/>
          </p:cNvSpPr>
          <p:nvPr>
            <p:ph type="ctrTitle"/>
          </p:nvPr>
        </p:nvSpPr>
        <p:spPr>
          <a:xfrm>
            <a:off x="892150" y="834400"/>
            <a:ext cx="4950000" cy="784800"/>
          </a:xfrm>
        </p:spPr>
        <p:txBody>
          <a:bodyPr/>
          <a:lstStyle/>
          <a:p>
            <a:r>
              <a:rPr lang="en-US"/>
              <a:t>Point clouds</a:t>
            </a:r>
          </a:p>
        </p:txBody>
      </p:sp>
    </p:spTree>
    <p:extLst>
      <p:ext uri="{BB962C8B-B14F-4D97-AF65-F5344CB8AC3E}">
        <p14:creationId xmlns:p14="http://schemas.microsoft.com/office/powerpoint/2010/main" val="405736629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E0C98-F98C-9E88-2597-789D4103CDAE}"/>
              </a:ext>
            </a:extLst>
          </p:cNvPr>
          <p:cNvSpPr>
            <a:spLocks noGrp="1"/>
          </p:cNvSpPr>
          <p:nvPr>
            <p:ph type="ctrTitle"/>
          </p:nvPr>
        </p:nvSpPr>
        <p:spPr>
          <a:xfrm>
            <a:off x="803250" y="878850"/>
            <a:ext cx="4950000" cy="784800"/>
          </a:xfrm>
        </p:spPr>
        <p:txBody>
          <a:bodyPr/>
          <a:lstStyle/>
          <a:p>
            <a:r>
              <a:rPr lang="en-US"/>
              <a:t>Point clouds</a:t>
            </a:r>
          </a:p>
        </p:txBody>
      </p:sp>
      <p:sp>
        <p:nvSpPr>
          <p:cNvPr id="5" name="TextBox 4">
            <a:extLst>
              <a:ext uri="{FF2B5EF4-FFF2-40B4-BE49-F238E27FC236}">
                <a16:creationId xmlns:a16="http://schemas.microsoft.com/office/drawing/2014/main" id="{19D4F66D-2956-266C-130C-5AFE9BC77743}"/>
              </a:ext>
            </a:extLst>
          </p:cNvPr>
          <p:cNvSpPr txBox="1"/>
          <p:nvPr/>
        </p:nvSpPr>
        <p:spPr>
          <a:xfrm>
            <a:off x="4108449" y="2095450"/>
            <a:ext cx="4591051" cy="1169551"/>
          </a:xfrm>
          <a:prstGeom prst="rect">
            <a:avLst/>
          </a:prstGeom>
          <a:noFill/>
        </p:spPr>
        <p:txBody>
          <a:bodyPr wrap="square">
            <a:spAutoFit/>
          </a:bodyPr>
          <a:lstStyle/>
          <a:p>
            <a:pPr marL="285750" indent="-285750">
              <a:buFontTx/>
              <a:buChar char="-"/>
            </a:pPr>
            <a:r>
              <a:rPr lang="vi-VN">
                <a:latin typeface="Work Sans" pitchFamily="2" charset="0"/>
              </a:rPr>
              <a:t>Tương tự</a:t>
            </a:r>
            <a:r>
              <a:rPr lang="en-US">
                <a:latin typeface="Work Sans" pitchFamily="2" charset="0"/>
              </a:rPr>
              <a:t> như một đám mây</a:t>
            </a:r>
            <a:r>
              <a:rPr lang="vi-VN">
                <a:latin typeface="Work Sans" pitchFamily="2" charset="0"/>
              </a:rPr>
              <a:t>, một Point Cloud</a:t>
            </a:r>
            <a:r>
              <a:rPr lang="en-US">
                <a:latin typeface="Work Sans" pitchFamily="2" charset="0"/>
              </a:rPr>
              <a:t> </a:t>
            </a:r>
            <a:r>
              <a:rPr lang="vi-VN">
                <a:latin typeface="Work Sans" pitchFamily="2" charset="0"/>
              </a:rPr>
              <a:t>là một số lượng lớn các điểm dữ liệu nhỏ tồn tại ở ba chiều.</a:t>
            </a:r>
            <a:endParaRPr lang="en-US">
              <a:latin typeface="Work Sans" pitchFamily="2" charset="0"/>
            </a:endParaRPr>
          </a:p>
          <a:p>
            <a:pPr marL="285750" indent="-285750">
              <a:buFontTx/>
              <a:buChar char="-"/>
            </a:pPr>
            <a:r>
              <a:rPr lang="en-US">
                <a:latin typeface="Work Sans" pitchFamily="2" charset="0"/>
              </a:rPr>
              <a:t>Point cloud là một khái niệm quan trọng trong lĩnh vực xử lý hình ảnh và thị giác máy tính.</a:t>
            </a:r>
          </a:p>
        </p:txBody>
      </p:sp>
      <p:pic>
        <p:nvPicPr>
          <p:cNvPr id="7170" name="Picture 2" descr="Hình ảnh vật thể được thể hiện dưới dạng Point Clound ( Đám mây điểm) sau khi được mô hình hóa bởi phần mềm">
            <a:extLst>
              <a:ext uri="{FF2B5EF4-FFF2-40B4-BE49-F238E27FC236}">
                <a16:creationId xmlns:a16="http://schemas.microsoft.com/office/drawing/2014/main" id="{25D58694-DFB4-F1AA-C2F4-D55865B01E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1539" y="1663650"/>
            <a:ext cx="3119742" cy="24841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2100314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BFEE2FF-CC4A-18DC-1E35-565D099F3543}"/>
              </a:ext>
            </a:extLst>
          </p:cNvPr>
          <p:cNvSpPr>
            <a:spLocks noGrp="1"/>
          </p:cNvSpPr>
          <p:nvPr>
            <p:ph type="ctrTitle"/>
          </p:nvPr>
        </p:nvSpPr>
        <p:spPr>
          <a:xfrm>
            <a:off x="803250" y="878850"/>
            <a:ext cx="4950000" cy="784800"/>
          </a:xfrm>
        </p:spPr>
        <p:txBody>
          <a:bodyPr/>
          <a:lstStyle/>
          <a:p>
            <a:r>
              <a:rPr lang="en-US"/>
              <a:t>Point clouds</a:t>
            </a:r>
          </a:p>
        </p:txBody>
      </p:sp>
      <p:sp>
        <p:nvSpPr>
          <p:cNvPr id="10" name="TextBox 9">
            <a:extLst>
              <a:ext uri="{FF2B5EF4-FFF2-40B4-BE49-F238E27FC236}">
                <a16:creationId xmlns:a16="http://schemas.microsoft.com/office/drawing/2014/main" id="{F8365AC8-5D55-3065-074A-B8C2EF894490}"/>
              </a:ext>
            </a:extLst>
          </p:cNvPr>
          <p:cNvSpPr txBox="1"/>
          <p:nvPr/>
        </p:nvSpPr>
        <p:spPr>
          <a:xfrm>
            <a:off x="3749650" y="2427665"/>
            <a:ext cx="5032399" cy="1169551"/>
          </a:xfrm>
          <a:prstGeom prst="rect">
            <a:avLst/>
          </a:prstGeom>
          <a:noFill/>
        </p:spPr>
        <p:txBody>
          <a:bodyPr wrap="square">
            <a:spAutoFit/>
          </a:bodyPr>
          <a:lstStyle/>
          <a:p>
            <a:pPr marL="285750" indent="-285750">
              <a:buFontTx/>
              <a:buChar char="-"/>
            </a:pPr>
            <a:r>
              <a:rPr lang="en-US"/>
              <a:t>Point Cloud như một bức tranh được thực hiện thông qua phương pháp “chấm họa”, một kỹ thuật mà các nghệ sĩ sử dụng các chấm màu nhỏ, khác biệt về màu sắc để vẽ lên trang giấy và tạo ra một hình ảnh hoàn chỉnh.</a:t>
            </a:r>
          </a:p>
          <a:p>
            <a:pPr marL="285750" indent="-285750">
              <a:buFontTx/>
              <a:buChar char="-"/>
            </a:pPr>
            <a:r>
              <a:rPr lang="en-US"/>
              <a:t>Nhiều point cloud sẽ tạo thành một tổng thể hoàn chỉnh</a:t>
            </a:r>
          </a:p>
        </p:txBody>
      </p:sp>
      <p:pic>
        <p:nvPicPr>
          <p:cNvPr id="10242" name="Picture 2" descr="&quot;Hình">
            <a:extLst>
              <a:ext uri="{FF2B5EF4-FFF2-40B4-BE49-F238E27FC236}">
                <a16:creationId xmlns:a16="http://schemas.microsoft.com/office/drawing/2014/main" id="{8BCE0F60-EC93-C6C0-A2CA-07A96C516E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282" r="20155"/>
          <a:stretch/>
        </p:blipFill>
        <p:spPr bwMode="auto">
          <a:xfrm>
            <a:off x="803250" y="1836652"/>
            <a:ext cx="2946401" cy="2567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4454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69 Best Of Assassin S Creed 3d Model - Free Mockup">
            <a:extLst>
              <a:ext uri="{FF2B5EF4-FFF2-40B4-BE49-F238E27FC236}">
                <a16:creationId xmlns:a16="http://schemas.microsoft.com/office/drawing/2014/main" id="{31AE5E22-C7E8-6A27-2008-139C3D9385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2825" y="542758"/>
            <a:ext cx="7292975" cy="4057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250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2" descr="Point Clouds 6 - Scan-to-BIM | Bricsys Blog">
            <a:extLst>
              <a:ext uri="{FF2B5EF4-FFF2-40B4-BE49-F238E27FC236}">
                <a16:creationId xmlns:a16="http://schemas.microsoft.com/office/drawing/2014/main" id="{CE02BB84-FC0C-A32E-BDCC-AA2D11BAB9E7}"/>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Title 1">
            <a:extLst>
              <a:ext uri="{FF2B5EF4-FFF2-40B4-BE49-F238E27FC236}">
                <a16:creationId xmlns:a16="http://schemas.microsoft.com/office/drawing/2014/main" id="{42823A59-417D-4199-2243-812E732CFF36}"/>
              </a:ext>
            </a:extLst>
          </p:cNvPr>
          <p:cNvSpPr>
            <a:spLocks noGrp="1"/>
          </p:cNvSpPr>
          <p:nvPr>
            <p:ph type="ctrTitle"/>
          </p:nvPr>
        </p:nvSpPr>
        <p:spPr>
          <a:xfrm>
            <a:off x="803250" y="878850"/>
            <a:ext cx="4950000" cy="784800"/>
          </a:xfrm>
        </p:spPr>
        <p:txBody>
          <a:bodyPr/>
          <a:lstStyle/>
          <a:p>
            <a:r>
              <a:rPr lang="en-US"/>
              <a:t>Point clouds</a:t>
            </a:r>
          </a:p>
        </p:txBody>
      </p:sp>
      <p:pic>
        <p:nvPicPr>
          <p:cNvPr id="11" name="Picture 10">
            <a:extLst>
              <a:ext uri="{FF2B5EF4-FFF2-40B4-BE49-F238E27FC236}">
                <a16:creationId xmlns:a16="http://schemas.microsoft.com/office/drawing/2014/main" id="{961E5E8A-BA4D-1AE5-D80D-A06681A747FC}"/>
              </a:ext>
            </a:extLst>
          </p:cNvPr>
          <p:cNvPicPr>
            <a:picLocks noChangeAspect="1"/>
          </p:cNvPicPr>
          <p:nvPr/>
        </p:nvPicPr>
        <p:blipFill rotWithShape="1">
          <a:blip r:embed="rId2"/>
          <a:srcRect l="18394" r="26771"/>
          <a:stretch/>
        </p:blipFill>
        <p:spPr>
          <a:xfrm>
            <a:off x="803250" y="1663650"/>
            <a:ext cx="3492500" cy="2653771"/>
          </a:xfrm>
          <a:prstGeom prst="rect">
            <a:avLst/>
          </a:prstGeom>
        </p:spPr>
      </p:pic>
      <p:sp>
        <p:nvSpPr>
          <p:cNvPr id="13" name="TextBox 12">
            <a:extLst>
              <a:ext uri="{FF2B5EF4-FFF2-40B4-BE49-F238E27FC236}">
                <a16:creationId xmlns:a16="http://schemas.microsoft.com/office/drawing/2014/main" id="{E2D58F7F-6D4F-6589-71DA-33DACF7B191A}"/>
              </a:ext>
            </a:extLst>
          </p:cNvPr>
          <p:cNvSpPr txBox="1"/>
          <p:nvPr/>
        </p:nvSpPr>
        <p:spPr>
          <a:xfrm>
            <a:off x="4295750" y="2139374"/>
            <a:ext cx="4356100" cy="1169551"/>
          </a:xfrm>
          <a:prstGeom prst="rect">
            <a:avLst/>
          </a:prstGeom>
          <a:noFill/>
        </p:spPr>
        <p:txBody>
          <a:bodyPr wrap="square">
            <a:spAutoFit/>
          </a:bodyPr>
          <a:lstStyle/>
          <a:p>
            <a:pPr marL="285750" indent="-285750">
              <a:buFontTx/>
              <a:buChar char="-"/>
            </a:pPr>
            <a:r>
              <a:rPr lang="vi-VN">
                <a:latin typeface="Work Sans" pitchFamily="2" charset="0"/>
              </a:rPr>
              <a:t>Các điểm dữ liệu thường tồn tại theo tọa độ x, y và </a:t>
            </a:r>
            <a:r>
              <a:rPr lang="en-US">
                <a:latin typeface="Work Sans" pitchFamily="2" charset="0"/>
              </a:rPr>
              <a:t>z.</a:t>
            </a:r>
          </a:p>
          <a:p>
            <a:pPr marL="285750" indent="-285750">
              <a:buFontTx/>
              <a:buChar char="-"/>
            </a:pPr>
            <a:r>
              <a:rPr lang="vi-VN">
                <a:latin typeface="Work Sans" pitchFamily="2" charset="0"/>
              </a:rPr>
              <a:t>Các điểm này thường đại diện cho các đặc trưng hoặc thông tin về hình dạng và cấu trúc của các đối tượng trong không gian.</a:t>
            </a:r>
            <a:endParaRPr lang="en-US">
              <a:latin typeface="Work Sans" pitchFamily="2" charset="0"/>
            </a:endParaRPr>
          </a:p>
        </p:txBody>
      </p:sp>
    </p:spTree>
    <p:extLst>
      <p:ext uri="{BB962C8B-B14F-4D97-AF65-F5344CB8AC3E}">
        <p14:creationId xmlns:p14="http://schemas.microsoft.com/office/powerpoint/2010/main" val="23567528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751DC01-D7B6-B91E-4807-87CA27927BB6}"/>
              </a:ext>
            </a:extLst>
          </p:cNvPr>
          <p:cNvSpPr>
            <a:spLocks noGrp="1"/>
          </p:cNvSpPr>
          <p:nvPr>
            <p:ph type="ctrTitle"/>
          </p:nvPr>
        </p:nvSpPr>
        <p:spPr>
          <a:xfrm>
            <a:off x="803250" y="796300"/>
            <a:ext cx="4950000" cy="784800"/>
          </a:xfrm>
        </p:spPr>
        <p:txBody>
          <a:bodyPr/>
          <a:lstStyle/>
          <a:p>
            <a:r>
              <a:rPr lang="en-US"/>
              <a:t>Point clouds</a:t>
            </a:r>
          </a:p>
        </p:txBody>
      </p:sp>
      <p:sp>
        <p:nvSpPr>
          <p:cNvPr id="6" name="TextBox 5">
            <a:extLst>
              <a:ext uri="{FF2B5EF4-FFF2-40B4-BE49-F238E27FC236}">
                <a16:creationId xmlns:a16="http://schemas.microsoft.com/office/drawing/2014/main" id="{0FF73375-829B-8932-5D9E-12006EF6D8A3}"/>
              </a:ext>
            </a:extLst>
          </p:cNvPr>
          <p:cNvSpPr txBox="1"/>
          <p:nvPr/>
        </p:nvSpPr>
        <p:spPr>
          <a:xfrm>
            <a:off x="936600" y="3834756"/>
            <a:ext cx="7648600" cy="738664"/>
          </a:xfrm>
          <a:prstGeom prst="rect">
            <a:avLst/>
          </a:prstGeom>
          <a:noFill/>
        </p:spPr>
        <p:txBody>
          <a:bodyPr wrap="square">
            <a:spAutoFit/>
          </a:bodyPr>
          <a:lstStyle/>
          <a:p>
            <a:r>
              <a:rPr lang="en-US" b="1"/>
              <a:t>Density: </a:t>
            </a:r>
            <a:r>
              <a:rPr lang="en-US"/>
              <a:t>Mật độ điểm trong point cloud. Mật độ này thể hiện số lượng điểm được thu thập trong một không gian nhất định. Mật độ cao có thể cung cấp thông tin chi tiết hơn về hình dạng và cấu trúc của đối tượng hoặc môi trường.</a:t>
            </a:r>
          </a:p>
        </p:txBody>
      </p:sp>
      <p:sp>
        <p:nvSpPr>
          <p:cNvPr id="7" name="Title 1">
            <a:extLst>
              <a:ext uri="{FF2B5EF4-FFF2-40B4-BE49-F238E27FC236}">
                <a16:creationId xmlns:a16="http://schemas.microsoft.com/office/drawing/2014/main" id="{656224F1-ADA5-D75A-A13A-C345EFB2F847}"/>
              </a:ext>
            </a:extLst>
          </p:cNvPr>
          <p:cNvSpPr txBox="1">
            <a:spLocks/>
          </p:cNvSpPr>
          <p:nvPr/>
        </p:nvSpPr>
        <p:spPr>
          <a:xfrm>
            <a:off x="803250" y="1504776"/>
            <a:ext cx="4950000" cy="357733"/>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en-US" sz="1600"/>
              <a:t>Một số khái niệm quan trọng về point cloud</a:t>
            </a:r>
          </a:p>
        </p:txBody>
      </p:sp>
      <p:pic>
        <p:nvPicPr>
          <p:cNvPr id="11268" name="Picture 4" descr="Point Density and Point Spacing">
            <a:extLst>
              <a:ext uri="{FF2B5EF4-FFF2-40B4-BE49-F238E27FC236}">
                <a16:creationId xmlns:a16="http://schemas.microsoft.com/office/drawing/2014/main" id="{D1F51BC6-02D4-24A1-6B81-E5C3BF9AA4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4425" y="1827788"/>
            <a:ext cx="6915150" cy="20416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93833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8751DC01-D7B6-B91E-4807-87CA27927BB6}"/>
              </a:ext>
            </a:extLst>
          </p:cNvPr>
          <p:cNvSpPr>
            <a:spLocks noGrp="1"/>
          </p:cNvSpPr>
          <p:nvPr>
            <p:ph type="ctrTitle"/>
          </p:nvPr>
        </p:nvSpPr>
        <p:spPr>
          <a:xfrm>
            <a:off x="803250" y="796300"/>
            <a:ext cx="4950000" cy="784800"/>
          </a:xfrm>
        </p:spPr>
        <p:txBody>
          <a:bodyPr/>
          <a:lstStyle/>
          <a:p>
            <a:r>
              <a:rPr lang="en-US"/>
              <a:t>Point clouds</a:t>
            </a:r>
          </a:p>
        </p:txBody>
      </p:sp>
      <p:sp>
        <p:nvSpPr>
          <p:cNvPr id="6" name="TextBox 5">
            <a:extLst>
              <a:ext uri="{FF2B5EF4-FFF2-40B4-BE49-F238E27FC236}">
                <a16:creationId xmlns:a16="http://schemas.microsoft.com/office/drawing/2014/main" id="{0FF73375-829B-8932-5D9E-12006EF6D8A3}"/>
              </a:ext>
            </a:extLst>
          </p:cNvPr>
          <p:cNvSpPr txBox="1"/>
          <p:nvPr/>
        </p:nvSpPr>
        <p:spPr>
          <a:xfrm>
            <a:off x="930250" y="4026130"/>
            <a:ext cx="7648600" cy="523220"/>
          </a:xfrm>
          <a:prstGeom prst="rect">
            <a:avLst/>
          </a:prstGeom>
          <a:noFill/>
        </p:spPr>
        <p:txBody>
          <a:bodyPr wrap="square">
            <a:spAutoFit/>
          </a:bodyPr>
          <a:lstStyle/>
          <a:p>
            <a:r>
              <a:rPr lang="en-US" b="1"/>
              <a:t>RGB Point Cloud: </a:t>
            </a:r>
            <a:r>
              <a:rPr lang="en-US"/>
              <a:t>Point cloud mà mỗi điểm có thêm thông tin màu sắc RGB. Thông tin màu sắc này có thể đến từ cảm biến hình ảnh hoặc quá trình gán nhãn sau khi thu thập dữ liệu.</a:t>
            </a:r>
          </a:p>
        </p:txBody>
      </p:sp>
      <p:sp>
        <p:nvSpPr>
          <p:cNvPr id="7" name="Title 1">
            <a:extLst>
              <a:ext uri="{FF2B5EF4-FFF2-40B4-BE49-F238E27FC236}">
                <a16:creationId xmlns:a16="http://schemas.microsoft.com/office/drawing/2014/main" id="{656224F1-ADA5-D75A-A13A-C345EFB2F847}"/>
              </a:ext>
            </a:extLst>
          </p:cNvPr>
          <p:cNvSpPr txBox="1">
            <a:spLocks/>
          </p:cNvSpPr>
          <p:nvPr/>
        </p:nvSpPr>
        <p:spPr>
          <a:xfrm>
            <a:off x="803250" y="1504776"/>
            <a:ext cx="4950000" cy="357733"/>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en-US" sz="1600"/>
              <a:t>Một số khái niệm quan trọng về point cloud</a:t>
            </a:r>
          </a:p>
        </p:txBody>
      </p:sp>
      <p:pic>
        <p:nvPicPr>
          <p:cNvPr id="13316" name="Picture 4" descr="RGB-D Creates Color Point Clouds | Basler">
            <a:extLst>
              <a:ext uri="{FF2B5EF4-FFF2-40B4-BE49-F238E27FC236}">
                <a16:creationId xmlns:a16="http://schemas.microsoft.com/office/drawing/2014/main" id="{6B466347-2282-A7B0-071C-DF1AE05554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3000" y="1816969"/>
            <a:ext cx="3968750" cy="2113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71993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B35BC145-4121-0CEB-AE91-07BCB7C99E5F}"/>
              </a:ext>
            </a:extLst>
          </p:cNvPr>
          <p:cNvSpPr txBox="1">
            <a:spLocks/>
          </p:cNvSpPr>
          <p:nvPr/>
        </p:nvSpPr>
        <p:spPr>
          <a:xfrm>
            <a:off x="803250" y="796300"/>
            <a:ext cx="4950000" cy="784800"/>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en-US"/>
              <a:t>Point clouds</a:t>
            </a:r>
          </a:p>
        </p:txBody>
      </p:sp>
      <p:sp>
        <p:nvSpPr>
          <p:cNvPr id="5" name="Title 1">
            <a:extLst>
              <a:ext uri="{FF2B5EF4-FFF2-40B4-BE49-F238E27FC236}">
                <a16:creationId xmlns:a16="http://schemas.microsoft.com/office/drawing/2014/main" id="{3067BFD4-3E2C-B4F0-9745-FA5347E2411A}"/>
              </a:ext>
            </a:extLst>
          </p:cNvPr>
          <p:cNvSpPr txBox="1">
            <a:spLocks/>
          </p:cNvSpPr>
          <p:nvPr/>
        </p:nvSpPr>
        <p:spPr>
          <a:xfrm>
            <a:off x="803250" y="1504776"/>
            <a:ext cx="4950000" cy="357733"/>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en-US" sz="1600"/>
              <a:t>Một số khái niệm về point clouds:</a:t>
            </a:r>
          </a:p>
        </p:txBody>
      </p:sp>
      <p:sp>
        <p:nvSpPr>
          <p:cNvPr id="8" name="TextBox 7">
            <a:extLst>
              <a:ext uri="{FF2B5EF4-FFF2-40B4-BE49-F238E27FC236}">
                <a16:creationId xmlns:a16="http://schemas.microsoft.com/office/drawing/2014/main" id="{DAD5D247-5A32-594A-3548-02B0BA075D41}"/>
              </a:ext>
            </a:extLst>
          </p:cNvPr>
          <p:cNvSpPr txBox="1"/>
          <p:nvPr/>
        </p:nvSpPr>
        <p:spPr>
          <a:xfrm>
            <a:off x="747700" y="2289576"/>
            <a:ext cx="7648600" cy="1600438"/>
          </a:xfrm>
          <a:prstGeom prst="rect">
            <a:avLst/>
          </a:prstGeom>
          <a:noFill/>
        </p:spPr>
        <p:txBody>
          <a:bodyPr wrap="square">
            <a:spAutoFit/>
          </a:bodyPr>
          <a:lstStyle/>
          <a:p>
            <a:pPr marL="285750" indent="-285750">
              <a:buFontTx/>
              <a:buChar char="-"/>
            </a:pPr>
            <a:r>
              <a:rPr lang="vi-VN" b="1" i="0">
                <a:solidFill>
                  <a:schemeClr val="tx1"/>
                </a:solidFill>
                <a:effectLst/>
                <a:latin typeface="Work Sans" pitchFamily="2" charset="0"/>
              </a:rPr>
              <a:t>Normal Vector: </a:t>
            </a:r>
            <a:r>
              <a:rPr lang="vi-VN" b="0" i="0">
                <a:solidFill>
                  <a:schemeClr val="tx1"/>
                </a:solidFill>
                <a:effectLst/>
                <a:latin typeface="Work Sans" pitchFamily="2" charset="0"/>
              </a:rPr>
              <a:t>Vector pháp tuyến tại mỗi điểm trong point cloud, thể hiện hướng phương của bề mặt tại điểm đó. Các vector pháp tuyến được sử dụng để phân tích hình dạng và các thuật toán nhận dạng đối tượng.</a:t>
            </a:r>
            <a:endParaRPr lang="en-US" b="0" i="0">
              <a:solidFill>
                <a:schemeClr val="tx1"/>
              </a:solidFill>
              <a:effectLst/>
              <a:latin typeface="Work Sans" pitchFamily="2" charset="0"/>
            </a:endParaRPr>
          </a:p>
          <a:p>
            <a:pPr marL="285750" indent="-285750">
              <a:buFontTx/>
              <a:buChar char="-"/>
            </a:pPr>
            <a:r>
              <a:rPr lang="vi-VN" b="1" i="0">
                <a:solidFill>
                  <a:schemeClr val="tx1"/>
                </a:solidFill>
                <a:effectLst/>
                <a:latin typeface="Work Sans" pitchFamily="2" charset="0"/>
              </a:rPr>
              <a:t>Filtering: </a:t>
            </a:r>
            <a:r>
              <a:rPr lang="vi-VN" b="0" i="0">
                <a:solidFill>
                  <a:schemeClr val="tx1"/>
                </a:solidFill>
                <a:effectLst/>
                <a:latin typeface="Work Sans" pitchFamily="2" charset="0"/>
              </a:rPr>
              <a:t>Quá trình lọc và loại bỏ các điểm không mong muốn hoặc nhiễu khỏi point cloud. Các phương pháp lọc bao gồm lọc theo khoảng cách, lọc theo màu sắc hoặc cường độ, và lọc dựa trên đặc trưng hình học</a:t>
            </a:r>
            <a:r>
              <a:rPr lang="en-US">
                <a:solidFill>
                  <a:schemeClr val="tx1"/>
                </a:solidFill>
                <a:latin typeface="Work Sans" pitchFamily="2" charset="0"/>
              </a:rPr>
              <a:t>.</a:t>
            </a:r>
          </a:p>
          <a:p>
            <a:r>
              <a:rPr lang="en-US">
                <a:solidFill>
                  <a:schemeClr val="tx1"/>
                </a:solidFill>
                <a:latin typeface="Work Sans" pitchFamily="2" charset="0"/>
              </a:rPr>
              <a:t>	…v.v</a:t>
            </a:r>
          </a:p>
        </p:txBody>
      </p:sp>
    </p:spTree>
    <p:extLst>
      <p:ext uri="{BB962C8B-B14F-4D97-AF65-F5344CB8AC3E}">
        <p14:creationId xmlns:p14="http://schemas.microsoft.com/office/powerpoint/2010/main" val="41690538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C9AC53-E9A5-4A00-2320-9A338A474A0C}"/>
              </a:ext>
            </a:extLst>
          </p:cNvPr>
          <p:cNvSpPr>
            <a:spLocks noGrp="1"/>
          </p:cNvSpPr>
          <p:nvPr>
            <p:ph type="ctrTitle"/>
          </p:nvPr>
        </p:nvSpPr>
        <p:spPr>
          <a:xfrm>
            <a:off x="631800" y="584200"/>
            <a:ext cx="4950000" cy="1377900"/>
          </a:xfrm>
        </p:spPr>
        <p:txBody>
          <a:bodyPr/>
          <a:lstStyle/>
          <a:p>
            <a:r>
              <a:rPr lang="en-US"/>
              <a:t>Ứng dụng của Point clouds</a:t>
            </a:r>
          </a:p>
        </p:txBody>
      </p:sp>
      <p:sp>
        <p:nvSpPr>
          <p:cNvPr id="4" name="TextBox 3">
            <a:extLst>
              <a:ext uri="{FF2B5EF4-FFF2-40B4-BE49-F238E27FC236}">
                <a16:creationId xmlns:a16="http://schemas.microsoft.com/office/drawing/2014/main" id="{23E48A5F-32AF-AD18-BB9C-29354D0AD235}"/>
              </a:ext>
            </a:extLst>
          </p:cNvPr>
          <p:cNvSpPr txBox="1"/>
          <p:nvPr/>
        </p:nvSpPr>
        <p:spPr>
          <a:xfrm>
            <a:off x="661975" y="1808211"/>
            <a:ext cx="7820050" cy="307777"/>
          </a:xfrm>
          <a:prstGeom prst="rect">
            <a:avLst/>
          </a:prstGeom>
          <a:noFill/>
        </p:spPr>
        <p:txBody>
          <a:bodyPr wrap="square" rtlCol="0">
            <a:spAutoFit/>
          </a:bodyPr>
          <a:lstStyle/>
          <a:p>
            <a:r>
              <a:rPr lang="en-US" b="0" i="0">
                <a:solidFill>
                  <a:schemeClr val="tx1"/>
                </a:solidFill>
                <a:effectLst/>
                <a:latin typeface="Work Sans" pitchFamily="2" charset="0"/>
              </a:rPr>
              <a:t>Point cloud có nhiều ứng dụng quan trọng trong xử lý hình ảnh và thị giác máy tính: </a:t>
            </a:r>
          </a:p>
        </p:txBody>
      </p:sp>
      <p:sp>
        <p:nvSpPr>
          <p:cNvPr id="8" name="TextBox 7">
            <a:extLst>
              <a:ext uri="{FF2B5EF4-FFF2-40B4-BE49-F238E27FC236}">
                <a16:creationId xmlns:a16="http://schemas.microsoft.com/office/drawing/2014/main" id="{D3E036A4-B145-93D3-E114-42D13A73B415}"/>
              </a:ext>
            </a:extLst>
          </p:cNvPr>
          <p:cNvSpPr txBox="1"/>
          <p:nvPr/>
        </p:nvSpPr>
        <p:spPr>
          <a:xfrm>
            <a:off x="711200" y="3949125"/>
            <a:ext cx="7626350" cy="738664"/>
          </a:xfrm>
          <a:prstGeom prst="rect">
            <a:avLst/>
          </a:prstGeom>
          <a:noFill/>
        </p:spPr>
        <p:txBody>
          <a:bodyPr wrap="square">
            <a:spAutoFit/>
          </a:bodyPr>
          <a:lstStyle/>
          <a:p>
            <a:r>
              <a:rPr lang="vi-VN" b="1" i="0">
                <a:solidFill>
                  <a:schemeClr val="tx1"/>
                </a:solidFill>
                <a:effectLst/>
                <a:latin typeface="Work Sans" pitchFamily="2" charset="0"/>
              </a:rPr>
              <a:t>Phục hồi hình dạng 3D: </a:t>
            </a:r>
            <a:r>
              <a:rPr lang="vi-VN" b="0" i="0">
                <a:solidFill>
                  <a:schemeClr val="tx1"/>
                </a:solidFill>
                <a:effectLst/>
                <a:latin typeface="Work Sans" pitchFamily="2" charset="0"/>
              </a:rPr>
              <a:t>Bằng cách ghép nối các điểm 3D từ point cloud, chúng ta có thể tạo ra mô hình 3D chính xác của đối tượng và sử dụng nó trong các ứng dụng như thiết kế, kiểm tra chất lượng và hiển thị 3D.</a:t>
            </a:r>
            <a:endParaRPr lang="en-US" b="0" i="0">
              <a:solidFill>
                <a:schemeClr val="tx1"/>
              </a:solidFill>
              <a:effectLst/>
              <a:latin typeface="Work Sans" pitchFamily="2" charset="0"/>
            </a:endParaRPr>
          </a:p>
        </p:txBody>
      </p:sp>
      <p:pic>
        <p:nvPicPr>
          <p:cNvPr id="19458" name="Picture 2" descr="Surface reconstruction results for the largest rockfall point cloud,... |  Download Scientific Diagram">
            <a:extLst>
              <a:ext uri="{FF2B5EF4-FFF2-40B4-BE49-F238E27FC236}">
                <a16:creationId xmlns:a16="http://schemas.microsoft.com/office/drawing/2014/main" id="{3E94A843-F47E-F44C-9C23-951C55F46B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7925" y="2196456"/>
            <a:ext cx="4048125" cy="1662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19407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4069BB-B8C7-E03A-9BA3-064BD8B46842}"/>
              </a:ext>
            </a:extLst>
          </p:cNvPr>
          <p:cNvSpPr txBox="1"/>
          <p:nvPr/>
        </p:nvSpPr>
        <p:spPr>
          <a:xfrm>
            <a:off x="954150" y="3949125"/>
            <a:ext cx="7440550" cy="738664"/>
          </a:xfrm>
          <a:prstGeom prst="rect">
            <a:avLst/>
          </a:prstGeom>
          <a:noFill/>
        </p:spPr>
        <p:txBody>
          <a:bodyPr wrap="square">
            <a:spAutoFit/>
          </a:bodyPr>
          <a:lstStyle/>
          <a:p>
            <a:pPr algn="l"/>
            <a:r>
              <a:rPr lang="vi-VN" b="1"/>
              <a:t>Nhận dạng và phân loại đối tượng: </a:t>
            </a:r>
            <a:r>
              <a:rPr lang="vi-VN" b="0" i="0">
                <a:solidFill>
                  <a:schemeClr val="tx1"/>
                </a:solidFill>
                <a:effectLst/>
                <a:latin typeface="Work Sans" pitchFamily="2" charset="0"/>
              </a:rPr>
              <a:t>Bằng cách phân tích đặc trưng từ point cloud như hình dạng, kích thước và mối quan hệ không gian giữa các điểm, chúng ta có thể xác định loại và danh tính của các đối tượng trong hình ảnh.</a:t>
            </a:r>
          </a:p>
        </p:txBody>
      </p:sp>
      <p:sp>
        <p:nvSpPr>
          <p:cNvPr id="6" name="Title 1">
            <a:extLst>
              <a:ext uri="{FF2B5EF4-FFF2-40B4-BE49-F238E27FC236}">
                <a16:creationId xmlns:a16="http://schemas.microsoft.com/office/drawing/2014/main" id="{42DE15B5-EE23-9569-AC03-1376D84E155F}"/>
              </a:ext>
            </a:extLst>
          </p:cNvPr>
          <p:cNvSpPr>
            <a:spLocks noGrp="1"/>
          </p:cNvSpPr>
          <p:nvPr>
            <p:ph type="ctrTitle"/>
          </p:nvPr>
        </p:nvSpPr>
        <p:spPr>
          <a:xfrm>
            <a:off x="631800" y="584200"/>
            <a:ext cx="4950000" cy="1377900"/>
          </a:xfrm>
        </p:spPr>
        <p:txBody>
          <a:bodyPr/>
          <a:lstStyle/>
          <a:p>
            <a:r>
              <a:rPr lang="en-US"/>
              <a:t>Ứng dụng của Point clouds</a:t>
            </a:r>
          </a:p>
        </p:txBody>
      </p:sp>
      <p:pic>
        <p:nvPicPr>
          <p:cNvPr id="16386" name="Picture 2" descr="Sensors | Free Full-Text | 3D Face Point Cloud Reconstruction and  Recognition Using Depth Sensor">
            <a:extLst>
              <a:ext uri="{FF2B5EF4-FFF2-40B4-BE49-F238E27FC236}">
                <a16:creationId xmlns:a16="http://schemas.microsoft.com/office/drawing/2014/main" id="{A0272FE7-267E-AC85-8A44-699EDFF047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24074" y="1962100"/>
            <a:ext cx="5771689" cy="198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2882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4069BB-B8C7-E03A-9BA3-064BD8B46842}"/>
              </a:ext>
            </a:extLst>
          </p:cNvPr>
          <p:cNvSpPr txBox="1"/>
          <p:nvPr/>
        </p:nvSpPr>
        <p:spPr>
          <a:xfrm>
            <a:off x="4381500" y="2381182"/>
            <a:ext cx="3841750" cy="1600438"/>
          </a:xfrm>
          <a:prstGeom prst="rect">
            <a:avLst/>
          </a:prstGeom>
          <a:noFill/>
        </p:spPr>
        <p:txBody>
          <a:bodyPr wrap="square">
            <a:spAutoFit/>
          </a:bodyPr>
          <a:lstStyle/>
          <a:p>
            <a:pPr algn="l"/>
            <a:r>
              <a:rPr lang="vi-VN" b="1" i="0">
                <a:solidFill>
                  <a:schemeClr val="tx1"/>
                </a:solidFill>
                <a:effectLst/>
                <a:latin typeface="Work Sans" pitchFamily="2" charset="0"/>
              </a:rPr>
              <a:t>Theo dõi chuyển động:</a:t>
            </a:r>
            <a:r>
              <a:rPr lang="vi-VN" b="0" i="0">
                <a:solidFill>
                  <a:schemeClr val="tx1"/>
                </a:solidFill>
                <a:effectLst/>
                <a:latin typeface="Work Sans" pitchFamily="2" charset="0"/>
              </a:rPr>
              <a:t> Bằng cách so sánh các point cloud liên tiếp từ các khung hình hoặc cảm biến, chúng ta có thể xác định vị trí, tốc độ và hướng di chuyển của đối tượng. Ứng dụng điển hình là trong hệ thống theo dõi chuyển động, nhận diện chuyển động và hỗ trợ lái tự động.</a:t>
            </a:r>
          </a:p>
        </p:txBody>
      </p:sp>
      <p:sp>
        <p:nvSpPr>
          <p:cNvPr id="6" name="Title 1">
            <a:extLst>
              <a:ext uri="{FF2B5EF4-FFF2-40B4-BE49-F238E27FC236}">
                <a16:creationId xmlns:a16="http://schemas.microsoft.com/office/drawing/2014/main" id="{42DE15B5-EE23-9569-AC03-1376D84E155F}"/>
              </a:ext>
            </a:extLst>
          </p:cNvPr>
          <p:cNvSpPr>
            <a:spLocks noGrp="1"/>
          </p:cNvSpPr>
          <p:nvPr>
            <p:ph type="ctrTitle"/>
          </p:nvPr>
        </p:nvSpPr>
        <p:spPr>
          <a:xfrm>
            <a:off x="631800" y="584200"/>
            <a:ext cx="4950000" cy="1377900"/>
          </a:xfrm>
        </p:spPr>
        <p:txBody>
          <a:bodyPr/>
          <a:lstStyle/>
          <a:p>
            <a:r>
              <a:rPr lang="en-US"/>
              <a:t>Ứng dụng của Point clouds</a:t>
            </a:r>
          </a:p>
        </p:txBody>
      </p:sp>
      <p:pic>
        <p:nvPicPr>
          <p:cNvPr id="18434" name="Picture 2" descr="Track Vehicles Using Lidar: From Point Cloud to Track List - MATLAB &amp;  Simulink">
            <a:extLst>
              <a:ext uri="{FF2B5EF4-FFF2-40B4-BE49-F238E27FC236}">
                <a16:creationId xmlns:a16="http://schemas.microsoft.com/office/drawing/2014/main" id="{B2539916-09BB-1B63-5C31-64DE3F2F1B1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4725" y="1993506"/>
            <a:ext cx="2974975" cy="2375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05276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6E0C98-F98C-9E88-2597-789D4103CDAE}"/>
              </a:ext>
            </a:extLst>
          </p:cNvPr>
          <p:cNvSpPr>
            <a:spLocks noGrp="1"/>
          </p:cNvSpPr>
          <p:nvPr>
            <p:ph type="ctrTitle"/>
          </p:nvPr>
        </p:nvSpPr>
        <p:spPr>
          <a:xfrm>
            <a:off x="803250" y="698500"/>
            <a:ext cx="4950000" cy="784800"/>
          </a:xfrm>
        </p:spPr>
        <p:txBody>
          <a:bodyPr/>
          <a:lstStyle/>
          <a:p>
            <a:r>
              <a:rPr lang="en-US"/>
              <a:t>3D Mesh</a:t>
            </a:r>
          </a:p>
        </p:txBody>
      </p:sp>
      <p:sp>
        <p:nvSpPr>
          <p:cNvPr id="4" name="TextBox 3">
            <a:extLst>
              <a:ext uri="{FF2B5EF4-FFF2-40B4-BE49-F238E27FC236}">
                <a16:creationId xmlns:a16="http://schemas.microsoft.com/office/drawing/2014/main" id="{057D5BB1-E6DB-6CDE-5257-7A6D84105750}"/>
              </a:ext>
            </a:extLst>
          </p:cNvPr>
          <p:cNvSpPr txBox="1"/>
          <p:nvPr/>
        </p:nvSpPr>
        <p:spPr>
          <a:xfrm>
            <a:off x="4102100" y="2706094"/>
            <a:ext cx="4572000" cy="1384995"/>
          </a:xfrm>
          <a:prstGeom prst="rect">
            <a:avLst/>
          </a:prstGeom>
          <a:noFill/>
        </p:spPr>
        <p:txBody>
          <a:bodyPr wrap="square">
            <a:spAutoFit/>
          </a:bodyPr>
          <a:lstStyle/>
          <a:p>
            <a:r>
              <a:rPr lang="vi-VN" b="1" i="0">
                <a:solidFill>
                  <a:schemeClr val="tx1"/>
                </a:solidFill>
                <a:effectLst/>
                <a:latin typeface="Work Sans" pitchFamily="2" charset="0"/>
              </a:rPr>
              <a:t>3D Mesh </a:t>
            </a:r>
            <a:r>
              <a:rPr lang="vi-VN" b="0" i="0">
                <a:solidFill>
                  <a:schemeClr val="tx1"/>
                </a:solidFill>
                <a:effectLst/>
                <a:latin typeface="Work Sans" pitchFamily="2" charset="0"/>
              </a:rPr>
              <a:t>là một mô hình hình học bao gồm các đỉnh (vertices) và các cạnh (edges) được kết nối với nhau để tạo thành một mạng lưới 3D. Mỗi đỉnh được xác định bởi tọa độ trong không gian 3 chiều và các cạnh xác định mối quan hệ không gian giữa các đỉnh.</a:t>
            </a:r>
            <a:endParaRPr lang="en-US">
              <a:solidFill>
                <a:schemeClr val="tx1"/>
              </a:solidFill>
              <a:latin typeface="Work Sans" pitchFamily="2" charset="0"/>
            </a:endParaRPr>
          </a:p>
        </p:txBody>
      </p:sp>
      <p:pic>
        <p:nvPicPr>
          <p:cNvPr id="5" name="Picture 2" descr="cách tạo lưới đa giác">
            <a:extLst>
              <a:ext uri="{FF2B5EF4-FFF2-40B4-BE49-F238E27FC236}">
                <a16:creationId xmlns:a16="http://schemas.microsoft.com/office/drawing/2014/main" id="{FCE861CB-D35A-B817-856A-5A82103F95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4350" y="1548702"/>
            <a:ext cx="3267100" cy="27638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EFD3ABB2-FFDE-9226-4910-E821B9337201}"/>
              </a:ext>
            </a:extLst>
          </p:cNvPr>
          <p:cNvSpPr txBox="1"/>
          <p:nvPr/>
        </p:nvSpPr>
        <p:spPr>
          <a:xfrm>
            <a:off x="4102100" y="1730337"/>
            <a:ext cx="4667250" cy="954107"/>
          </a:xfrm>
          <a:prstGeom prst="rect">
            <a:avLst/>
          </a:prstGeom>
          <a:noFill/>
        </p:spPr>
        <p:txBody>
          <a:bodyPr wrap="square">
            <a:spAutoFit/>
          </a:bodyPr>
          <a:lstStyle/>
          <a:p>
            <a:r>
              <a:rPr lang="en-US" b="0" i="0">
                <a:solidFill>
                  <a:schemeClr val="tx1"/>
                </a:solidFill>
                <a:effectLst/>
                <a:latin typeface="Work Sans" pitchFamily="2" charset="0"/>
              </a:rPr>
              <a:t>Trong lĩnh vực đồ hoạ và thị giác máy tính </a:t>
            </a:r>
            <a:r>
              <a:rPr lang="vi-VN" b="1" i="0">
                <a:solidFill>
                  <a:schemeClr val="tx1"/>
                </a:solidFill>
                <a:effectLst/>
                <a:latin typeface="Work Sans" pitchFamily="2" charset="0"/>
              </a:rPr>
              <a:t>3D Mesh </a:t>
            </a:r>
            <a:r>
              <a:rPr lang="vi-VN" b="0" i="0">
                <a:solidFill>
                  <a:schemeClr val="tx1"/>
                </a:solidFill>
                <a:effectLst/>
                <a:latin typeface="Work Sans" pitchFamily="2" charset="0"/>
              </a:rPr>
              <a:t>đóng vai trò quan trọng trong việc biểu diễn hình dạng và cấu trúc các đối tượng trong không gian 3 chiều</a:t>
            </a:r>
            <a:r>
              <a:rPr lang="en-US" b="0" i="0">
                <a:solidFill>
                  <a:schemeClr val="tx1"/>
                </a:solidFill>
                <a:effectLst/>
                <a:latin typeface="Work Sans" pitchFamily="2" charset="0"/>
              </a:rPr>
              <a:t>.</a:t>
            </a:r>
            <a:endParaRPr lang="en-US">
              <a:solidFill>
                <a:schemeClr val="tx1"/>
              </a:solidFill>
              <a:latin typeface="Work Sans" pitchFamily="2" charset="0"/>
            </a:endParaRPr>
          </a:p>
        </p:txBody>
      </p:sp>
    </p:spTree>
    <p:extLst>
      <p:ext uri="{BB962C8B-B14F-4D97-AF65-F5344CB8AC3E}">
        <p14:creationId xmlns:p14="http://schemas.microsoft.com/office/powerpoint/2010/main" val="14128329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32B7231-70FE-1E9F-BDFD-01D559812302}"/>
              </a:ext>
            </a:extLst>
          </p:cNvPr>
          <p:cNvSpPr txBox="1"/>
          <p:nvPr/>
        </p:nvSpPr>
        <p:spPr>
          <a:xfrm>
            <a:off x="4070350" y="2215575"/>
            <a:ext cx="4572000" cy="1169551"/>
          </a:xfrm>
          <a:prstGeom prst="rect">
            <a:avLst/>
          </a:prstGeom>
          <a:noFill/>
        </p:spPr>
        <p:txBody>
          <a:bodyPr wrap="square">
            <a:spAutoFit/>
          </a:bodyPr>
          <a:lstStyle/>
          <a:p>
            <a:pPr algn="l"/>
            <a:r>
              <a:rPr lang="vi-VN" b="1" i="0">
                <a:solidFill>
                  <a:schemeClr val="tx1"/>
                </a:solidFill>
                <a:effectLst/>
                <a:latin typeface="Söhne"/>
              </a:rPr>
              <a:t>Cấu trúc dữ liệu: </a:t>
            </a:r>
            <a:r>
              <a:rPr lang="vi-VN" b="0" i="0">
                <a:solidFill>
                  <a:schemeClr val="tx1"/>
                </a:solidFill>
                <a:effectLst/>
                <a:latin typeface="Söhne"/>
              </a:rPr>
              <a:t>3D Mesh thường được biểu diễn dưới dạng một tập hợp các đỉnh và các mặt (faces). Các đỉnh được lưu trữ trong một danh sách và các mặt được xác định bằng cách liên kết các đỉnh thành các đa giác (polygons) như tam giác, tứ giác hoặc đa giác phức tạp hơn.</a:t>
            </a:r>
          </a:p>
        </p:txBody>
      </p:sp>
      <p:sp>
        <p:nvSpPr>
          <p:cNvPr id="6" name="Title 1">
            <a:extLst>
              <a:ext uri="{FF2B5EF4-FFF2-40B4-BE49-F238E27FC236}">
                <a16:creationId xmlns:a16="http://schemas.microsoft.com/office/drawing/2014/main" id="{5C168154-C61F-0D80-72CC-8B1FFE37E637}"/>
              </a:ext>
            </a:extLst>
          </p:cNvPr>
          <p:cNvSpPr>
            <a:spLocks noGrp="1"/>
          </p:cNvSpPr>
          <p:nvPr>
            <p:ph type="ctrTitle"/>
          </p:nvPr>
        </p:nvSpPr>
        <p:spPr>
          <a:xfrm>
            <a:off x="803250" y="698500"/>
            <a:ext cx="4950000" cy="784800"/>
          </a:xfrm>
        </p:spPr>
        <p:txBody>
          <a:bodyPr/>
          <a:lstStyle/>
          <a:p>
            <a:r>
              <a:rPr lang="en-US"/>
              <a:t>3D Mesh</a:t>
            </a:r>
          </a:p>
        </p:txBody>
      </p:sp>
      <p:pic>
        <p:nvPicPr>
          <p:cNvPr id="7" name="Picture 2" descr="3D mesh-triangles with different resolution (3D Modelling for... | Download  Scientific Diagram">
            <a:extLst>
              <a:ext uri="{FF2B5EF4-FFF2-40B4-BE49-F238E27FC236}">
                <a16:creationId xmlns:a16="http://schemas.microsoft.com/office/drawing/2014/main" id="{8073172D-526D-3F1D-BD46-CA26202850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8700" y="1708150"/>
            <a:ext cx="2655758" cy="2736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44819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2B8212F-1A02-D3AC-1343-49104E1B50FC}"/>
              </a:ext>
            </a:extLst>
          </p:cNvPr>
          <p:cNvSpPr/>
          <p:nvPr/>
        </p:nvSpPr>
        <p:spPr>
          <a:xfrm>
            <a:off x="1384300" y="1729159"/>
            <a:ext cx="1181100" cy="1890341"/>
          </a:xfrm>
          <a:prstGeom prst="rect">
            <a:avLst/>
          </a:prstGeom>
          <a:solidFill>
            <a:schemeClr val="accent6">
              <a:lumMod val="20000"/>
              <a:lumOff val="80000"/>
            </a:schemeClr>
          </a:solidFill>
          <a:ln>
            <a:solidFill>
              <a:schemeClr val="accent6">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9553EE7-B07B-99BE-756B-2B23BFC73F9A}"/>
              </a:ext>
            </a:extLst>
          </p:cNvPr>
          <p:cNvSpPr>
            <a:spLocks noGrp="1"/>
          </p:cNvSpPr>
          <p:nvPr>
            <p:ph type="ctrTitle"/>
          </p:nvPr>
        </p:nvSpPr>
        <p:spPr>
          <a:xfrm>
            <a:off x="803250" y="698500"/>
            <a:ext cx="4950000" cy="784800"/>
          </a:xfrm>
        </p:spPr>
        <p:txBody>
          <a:bodyPr/>
          <a:lstStyle/>
          <a:p>
            <a:r>
              <a:rPr lang="en-US"/>
              <a:t>3D Mesh</a:t>
            </a:r>
          </a:p>
        </p:txBody>
      </p:sp>
      <p:sp>
        <p:nvSpPr>
          <p:cNvPr id="5" name="Title 1">
            <a:extLst>
              <a:ext uri="{FF2B5EF4-FFF2-40B4-BE49-F238E27FC236}">
                <a16:creationId xmlns:a16="http://schemas.microsoft.com/office/drawing/2014/main" id="{577BD572-043F-90FC-041D-D3825356EA2B}"/>
              </a:ext>
            </a:extLst>
          </p:cNvPr>
          <p:cNvSpPr txBox="1">
            <a:spLocks/>
          </p:cNvSpPr>
          <p:nvPr/>
        </p:nvSpPr>
        <p:spPr>
          <a:xfrm>
            <a:off x="803250" y="1371426"/>
            <a:ext cx="4950000" cy="357733"/>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en-US" sz="1600"/>
              <a:t>Một số khái niệm liên quan đến 3D mesh:</a:t>
            </a:r>
          </a:p>
        </p:txBody>
      </p:sp>
      <p:pic>
        <p:nvPicPr>
          <p:cNvPr id="22530" name="Picture 2" descr="Polygon mesh - Wikipedia">
            <a:extLst>
              <a:ext uri="{FF2B5EF4-FFF2-40B4-BE49-F238E27FC236}">
                <a16:creationId xmlns:a16="http://schemas.microsoft.com/office/drawing/2014/main" id="{79CE3C7B-749D-336F-9A7E-8FF67531C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300" y="1630364"/>
            <a:ext cx="6248400" cy="2351828"/>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5930F49-BBF1-6AAB-BB1A-279827C12441}"/>
              </a:ext>
            </a:extLst>
          </p:cNvPr>
          <p:cNvSpPr txBox="1"/>
          <p:nvPr/>
        </p:nvSpPr>
        <p:spPr>
          <a:xfrm>
            <a:off x="1974850" y="3982192"/>
            <a:ext cx="5432400" cy="523220"/>
          </a:xfrm>
          <a:prstGeom prst="rect">
            <a:avLst/>
          </a:prstGeom>
          <a:noFill/>
        </p:spPr>
        <p:txBody>
          <a:bodyPr wrap="square">
            <a:spAutoFit/>
          </a:bodyPr>
          <a:lstStyle/>
          <a:p>
            <a:pPr algn="l"/>
            <a:r>
              <a:rPr lang="vi-VN" b="1" i="0">
                <a:solidFill>
                  <a:schemeClr val="tx1"/>
                </a:solidFill>
                <a:effectLst/>
                <a:latin typeface="Work Sans" pitchFamily="2" charset="0"/>
              </a:rPr>
              <a:t>Đỉnh (Vertex): </a:t>
            </a:r>
            <a:r>
              <a:rPr lang="vi-VN" b="0" i="0">
                <a:solidFill>
                  <a:schemeClr val="tx1"/>
                </a:solidFill>
                <a:effectLst/>
                <a:latin typeface="Work Sans" pitchFamily="2" charset="0"/>
              </a:rPr>
              <a:t>Đỉnh là điểm trong không gian 3 chiều được sử dụng để xác định hình dạng và vị trí của 3D Mesh.</a:t>
            </a:r>
          </a:p>
        </p:txBody>
      </p:sp>
    </p:spTree>
    <p:extLst>
      <p:ext uri="{BB962C8B-B14F-4D97-AF65-F5344CB8AC3E}">
        <p14:creationId xmlns:p14="http://schemas.microsoft.com/office/powerpoint/2010/main" val="4191471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Architectural 3D Modeling Service | Architecture Scale 3D Models">
            <a:extLst>
              <a:ext uri="{FF2B5EF4-FFF2-40B4-BE49-F238E27FC236}">
                <a16:creationId xmlns:a16="http://schemas.microsoft.com/office/drawing/2014/main" id="{F59D252F-5EE1-25D4-37C1-E7B918FBF5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257" y="1193004"/>
            <a:ext cx="4060743" cy="2667795"/>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Architectural 3D Modeling Service | Architecture Scale 3D Models">
            <a:extLst>
              <a:ext uri="{FF2B5EF4-FFF2-40B4-BE49-F238E27FC236}">
                <a16:creationId xmlns:a16="http://schemas.microsoft.com/office/drawing/2014/main" id="{E3A01E3C-00BE-D868-FBE5-8C4FD1ADF8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05350" y="1193003"/>
            <a:ext cx="3884613" cy="2667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433207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96609FD-ABE3-BBF7-1900-9D3F1919117F}"/>
              </a:ext>
            </a:extLst>
          </p:cNvPr>
          <p:cNvSpPr/>
          <p:nvPr/>
        </p:nvSpPr>
        <p:spPr>
          <a:xfrm>
            <a:off x="2597150" y="1729159"/>
            <a:ext cx="1181100" cy="1890341"/>
          </a:xfrm>
          <a:prstGeom prst="rect">
            <a:avLst/>
          </a:prstGeom>
          <a:solidFill>
            <a:schemeClr val="accent6">
              <a:lumMod val="20000"/>
              <a:lumOff val="80000"/>
            </a:schemeClr>
          </a:solidFill>
          <a:ln>
            <a:solidFill>
              <a:schemeClr val="accent6">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9553EE7-B07B-99BE-756B-2B23BFC73F9A}"/>
              </a:ext>
            </a:extLst>
          </p:cNvPr>
          <p:cNvSpPr>
            <a:spLocks noGrp="1"/>
          </p:cNvSpPr>
          <p:nvPr>
            <p:ph type="ctrTitle"/>
          </p:nvPr>
        </p:nvSpPr>
        <p:spPr>
          <a:xfrm>
            <a:off x="803250" y="698500"/>
            <a:ext cx="4950000" cy="784800"/>
          </a:xfrm>
        </p:spPr>
        <p:txBody>
          <a:bodyPr/>
          <a:lstStyle/>
          <a:p>
            <a:r>
              <a:rPr lang="en-US"/>
              <a:t>3D Mesh</a:t>
            </a:r>
          </a:p>
        </p:txBody>
      </p:sp>
      <p:sp>
        <p:nvSpPr>
          <p:cNvPr id="5" name="Title 1">
            <a:extLst>
              <a:ext uri="{FF2B5EF4-FFF2-40B4-BE49-F238E27FC236}">
                <a16:creationId xmlns:a16="http://schemas.microsoft.com/office/drawing/2014/main" id="{577BD572-043F-90FC-041D-D3825356EA2B}"/>
              </a:ext>
            </a:extLst>
          </p:cNvPr>
          <p:cNvSpPr txBox="1">
            <a:spLocks/>
          </p:cNvSpPr>
          <p:nvPr/>
        </p:nvSpPr>
        <p:spPr>
          <a:xfrm>
            <a:off x="803250" y="1371426"/>
            <a:ext cx="4950000" cy="357733"/>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en-US" sz="1600"/>
              <a:t>Một số khái niệm liên quan đến 3D mesh:</a:t>
            </a:r>
          </a:p>
        </p:txBody>
      </p:sp>
      <p:sp>
        <p:nvSpPr>
          <p:cNvPr id="7" name="TextBox 6">
            <a:extLst>
              <a:ext uri="{FF2B5EF4-FFF2-40B4-BE49-F238E27FC236}">
                <a16:creationId xmlns:a16="http://schemas.microsoft.com/office/drawing/2014/main" id="{7FC55356-AD47-1328-F228-B3033976D2B4}"/>
              </a:ext>
            </a:extLst>
          </p:cNvPr>
          <p:cNvSpPr txBox="1"/>
          <p:nvPr/>
        </p:nvSpPr>
        <p:spPr>
          <a:xfrm>
            <a:off x="1957386" y="3995634"/>
            <a:ext cx="5541963" cy="307777"/>
          </a:xfrm>
          <a:prstGeom prst="rect">
            <a:avLst/>
          </a:prstGeom>
          <a:noFill/>
        </p:spPr>
        <p:txBody>
          <a:bodyPr wrap="square">
            <a:spAutoFit/>
          </a:bodyPr>
          <a:lstStyle/>
          <a:p>
            <a:pPr algn="l"/>
            <a:r>
              <a:rPr lang="vi-VN" b="1" i="0">
                <a:solidFill>
                  <a:schemeClr val="tx1"/>
                </a:solidFill>
                <a:effectLst/>
                <a:latin typeface="Work Sans" pitchFamily="2" charset="0"/>
              </a:rPr>
              <a:t>Cạnh (Edge</a:t>
            </a:r>
            <a:r>
              <a:rPr lang="vi-VN" i="0">
                <a:solidFill>
                  <a:schemeClr val="tx1"/>
                </a:solidFill>
                <a:effectLst/>
                <a:latin typeface="Work Sans" pitchFamily="2" charset="0"/>
              </a:rPr>
              <a:t>): Cạnh là đoạn thẳng nối hai đỉnh trong 3D Mesh.</a:t>
            </a:r>
          </a:p>
        </p:txBody>
      </p:sp>
      <p:pic>
        <p:nvPicPr>
          <p:cNvPr id="22530" name="Picture 2" descr="Polygon mesh - Wikipedia">
            <a:extLst>
              <a:ext uri="{FF2B5EF4-FFF2-40B4-BE49-F238E27FC236}">
                <a16:creationId xmlns:a16="http://schemas.microsoft.com/office/drawing/2014/main" id="{79CE3C7B-749D-336F-9A7E-8FF67531C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300" y="1630364"/>
            <a:ext cx="6248400" cy="2351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28511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968882-4757-19C7-D421-BA63DB78B6E9}"/>
              </a:ext>
            </a:extLst>
          </p:cNvPr>
          <p:cNvSpPr/>
          <p:nvPr/>
        </p:nvSpPr>
        <p:spPr>
          <a:xfrm>
            <a:off x="3708400" y="1729159"/>
            <a:ext cx="1181100" cy="1890341"/>
          </a:xfrm>
          <a:prstGeom prst="rect">
            <a:avLst/>
          </a:prstGeom>
          <a:solidFill>
            <a:schemeClr val="accent6">
              <a:lumMod val="20000"/>
              <a:lumOff val="80000"/>
            </a:schemeClr>
          </a:solidFill>
          <a:ln>
            <a:solidFill>
              <a:schemeClr val="accent6">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A9553EE7-B07B-99BE-756B-2B23BFC73F9A}"/>
              </a:ext>
            </a:extLst>
          </p:cNvPr>
          <p:cNvSpPr>
            <a:spLocks noGrp="1"/>
          </p:cNvSpPr>
          <p:nvPr>
            <p:ph type="ctrTitle"/>
          </p:nvPr>
        </p:nvSpPr>
        <p:spPr>
          <a:xfrm>
            <a:off x="803250" y="698500"/>
            <a:ext cx="4950000" cy="784800"/>
          </a:xfrm>
        </p:spPr>
        <p:txBody>
          <a:bodyPr/>
          <a:lstStyle/>
          <a:p>
            <a:r>
              <a:rPr lang="en-US"/>
              <a:t>3D Mesh</a:t>
            </a:r>
          </a:p>
        </p:txBody>
      </p:sp>
      <p:sp>
        <p:nvSpPr>
          <p:cNvPr id="5" name="Title 1">
            <a:extLst>
              <a:ext uri="{FF2B5EF4-FFF2-40B4-BE49-F238E27FC236}">
                <a16:creationId xmlns:a16="http://schemas.microsoft.com/office/drawing/2014/main" id="{577BD572-043F-90FC-041D-D3825356EA2B}"/>
              </a:ext>
            </a:extLst>
          </p:cNvPr>
          <p:cNvSpPr txBox="1">
            <a:spLocks/>
          </p:cNvSpPr>
          <p:nvPr/>
        </p:nvSpPr>
        <p:spPr>
          <a:xfrm>
            <a:off x="803250" y="1371426"/>
            <a:ext cx="4950000" cy="357733"/>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en-US" sz="1600"/>
              <a:t>Một số khái niệm liên quan đến 3D mesh:</a:t>
            </a:r>
          </a:p>
        </p:txBody>
      </p:sp>
      <p:sp>
        <p:nvSpPr>
          <p:cNvPr id="7" name="TextBox 6">
            <a:extLst>
              <a:ext uri="{FF2B5EF4-FFF2-40B4-BE49-F238E27FC236}">
                <a16:creationId xmlns:a16="http://schemas.microsoft.com/office/drawing/2014/main" id="{7FC55356-AD47-1328-F228-B3033976D2B4}"/>
              </a:ext>
            </a:extLst>
          </p:cNvPr>
          <p:cNvSpPr txBox="1"/>
          <p:nvPr/>
        </p:nvSpPr>
        <p:spPr>
          <a:xfrm>
            <a:off x="1951037" y="3982192"/>
            <a:ext cx="5241926" cy="523220"/>
          </a:xfrm>
          <a:prstGeom prst="rect">
            <a:avLst/>
          </a:prstGeom>
          <a:noFill/>
        </p:spPr>
        <p:txBody>
          <a:bodyPr wrap="square">
            <a:spAutoFit/>
          </a:bodyPr>
          <a:lstStyle/>
          <a:p>
            <a:pPr algn="l"/>
            <a:r>
              <a:rPr lang="vi-VN" b="1" i="0">
                <a:solidFill>
                  <a:schemeClr val="tx1"/>
                </a:solidFill>
                <a:effectLst/>
                <a:latin typeface="Work Sans" pitchFamily="2" charset="0"/>
              </a:rPr>
              <a:t>Mặt (Face): </a:t>
            </a:r>
            <a:r>
              <a:rPr lang="vi-VN" b="0" i="0">
                <a:solidFill>
                  <a:schemeClr val="tx1"/>
                </a:solidFill>
                <a:effectLst/>
                <a:latin typeface="Work Sans" pitchFamily="2" charset="0"/>
              </a:rPr>
              <a:t>Mặt là một tập hợp các đỉnh được kết nối với nhau để tạo thành một bề mặt trong 3D Mesh. </a:t>
            </a:r>
          </a:p>
        </p:txBody>
      </p:sp>
      <p:pic>
        <p:nvPicPr>
          <p:cNvPr id="22530" name="Picture 2" descr="Polygon mesh - Wikipedia">
            <a:extLst>
              <a:ext uri="{FF2B5EF4-FFF2-40B4-BE49-F238E27FC236}">
                <a16:creationId xmlns:a16="http://schemas.microsoft.com/office/drawing/2014/main" id="{79CE3C7B-749D-336F-9A7E-8FF67531C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300" y="1630364"/>
            <a:ext cx="6248400" cy="2351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66785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968882-4757-19C7-D421-BA63DB78B6E9}"/>
              </a:ext>
            </a:extLst>
          </p:cNvPr>
          <p:cNvSpPr/>
          <p:nvPr/>
        </p:nvSpPr>
        <p:spPr>
          <a:xfrm>
            <a:off x="4908550" y="1876223"/>
            <a:ext cx="939800" cy="1736927"/>
          </a:xfrm>
          <a:prstGeom prst="rect">
            <a:avLst/>
          </a:prstGeom>
          <a:solidFill>
            <a:schemeClr val="accent6">
              <a:lumMod val="20000"/>
              <a:lumOff val="80000"/>
            </a:schemeClr>
          </a:solidFill>
          <a:ln>
            <a:solidFill>
              <a:schemeClr val="accent6">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descr="Polygon mesh - Wikipedia">
            <a:extLst>
              <a:ext uri="{FF2B5EF4-FFF2-40B4-BE49-F238E27FC236}">
                <a16:creationId xmlns:a16="http://schemas.microsoft.com/office/drawing/2014/main" id="{79CE3C7B-749D-336F-9A7E-8FF67531C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300" y="1630364"/>
            <a:ext cx="6248400" cy="235182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9553EE7-B07B-99BE-756B-2B23BFC73F9A}"/>
              </a:ext>
            </a:extLst>
          </p:cNvPr>
          <p:cNvSpPr>
            <a:spLocks noGrp="1"/>
          </p:cNvSpPr>
          <p:nvPr>
            <p:ph type="ctrTitle"/>
          </p:nvPr>
        </p:nvSpPr>
        <p:spPr>
          <a:xfrm>
            <a:off x="803250" y="698500"/>
            <a:ext cx="4950000" cy="784800"/>
          </a:xfrm>
        </p:spPr>
        <p:txBody>
          <a:bodyPr/>
          <a:lstStyle/>
          <a:p>
            <a:r>
              <a:rPr lang="en-US"/>
              <a:t>3D Mesh</a:t>
            </a:r>
          </a:p>
        </p:txBody>
      </p:sp>
      <p:sp>
        <p:nvSpPr>
          <p:cNvPr id="5" name="Title 1">
            <a:extLst>
              <a:ext uri="{FF2B5EF4-FFF2-40B4-BE49-F238E27FC236}">
                <a16:creationId xmlns:a16="http://schemas.microsoft.com/office/drawing/2014/main" id="{577BD572-043F-90FC-041D-D3825356EA2B}"/>
              </a:ext>
            </a:extLst>
          </p:cNvPr>
          <p:cNvSpPr txBox="1">
            <a:spLocks/>
          </p:cNvSpPr>
          <p:nvPr/>
        </p:nvSpPr>
        <p:spPr>
          <a:xfrm>
            <a:off x="803250" y="1371426"/>
            <a:ext cx="4950000" cy="357733"/>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en-US" sz="1600"/>
              <a:t>Một số khái niệm liên quan đến 3D mesh:</a:t>
            </a:r>
          </a:p>
        </p:txBody>
      </p:sp>
      <p:sp>
        <p:nvSpPr>
          <p:cNvPr id="7" name="TextBox 6">
            <a:extLst>
              <a:ext uri="{FF2B5EF4-FFF2-40B4-BE49-F238E27FC236}">
                <a16:creationId xmlns:a16="http://schemas.microsoft.com/office/drawing/2014/main" id="{7FC55356-AD47-1328-F228-B3033976D2B4}"/>
              </a:ext>
            </a:extLst>
          </p:cNvPr>
          <p:cNvSpPr txBox="1"/>
          <p:nvPr/>
        </p:nvSpPr>
        <p:spPr>
          <a:xfrm>
            <a:off x="1951037" y="4040243"/>
            <a:ext cx="5241926" cy="523220"/>
          </a:xfrm>
          <a:prstGeom prst="rect">
            <a:avLst/>
          </a:prstGeom>
          <a:noFill/>
        </p:spPr>
        <p:txBody>
          <a:bodyPr wrap="square">
            <a:spAutoFit/>
          </a:bodyPr>
          <a:lstStyle/>
          <a:p>
            <a:pPr algn="l"/>
            <a:r>
              <a:rPr lang="en-US" b="1">
                <a:solidFill>
                  <a:schemeClr val="tx1"/>
                </a:solidFill>
                <a:latin typeface="Work Sans" pitchFamily="2" charset="0"/>
              </a:rPr>
              <a:t>Đa giác</a:t>
            </a:r>
            <a:r>
              <a:rPr lang="vi-VN" b="1" i="0">
                <a:solidFill>
                  <a:schemeClr val="tx1"/>
                </a:solidFill>
                <a:effectLst/>
                <a:latin typeface="Work Sans" pitchFamily="2" charset="0"/>
              </a:rPr>
              <a:t> (</a:t>
            </a:r>
            <a:r>
              <a:rPr lang="en-US" b="1">
                <a:solidFill>
                  <a:schemeClr val="tx1"/>
                </a:solidFill>
                <a:latin typeface="Work Sans" pitchFamily="2" charset="0"/>
              </a:rPr>
              <a:t>polygon</a:t>
            </a:r>
            <a:r>
              <a:rPr lang="vi-VN" b="1" i="0">
                <a:solidFill>
                  <a:schemeClr val="tx1"/>
                </a:solidFill>
                <a:effectLst/>
                <a:latin typeface="Work Sans" pitchFamily="2" charset="0"/>
              </a:rPr>
              <a:t>): </a:t>
            </a:r>
            <a:r>
              <a:rPr lang="vi-VN" b="0" i="0">
                <a:solidFill>
                  <a:schemeClr val="tx1"/>
                </a:solidFill>
                <a:effectLst/>
                <a:latin typeface="Work Sans" pitchFamily="2" charset="0"/>
              </a:rPr>
              <a:t>Mặt là một tập hợp các đỉnh</a:t>
            </a:r>
            <a:r>
              <a:rPr lang="en-US" b="0" i="0">
                <a:solidFill>
                  <a:schemeClr val="tx1"/>
                </a:solidFill>
                <a:effectLst/>
                <a:latin typeface="Work Sans" pitchFamily="2" charset="0"/>
              </a:rPr>
              <a:t>, cạnh và mặt.</a:t>
            </a:r>
            <a:endParaRPr lang="vi-VN" b="0" i="0">
              <a:solidFill>
                <a:schemeClr val="tx1"/>
              </a:solidFill>
              <a:effectLst/>
              <a:latin typeface="Work Sans" pitchFamily="2" charset="0"/>
            </a:endParaRPr>
          </a:p>
        </p:txBody>
      </p:sp>
    </p:spTree>
    <p:extLst>
      <p:ext uri="{BB962C8B-B14F-4D97-AF65-F5344CB8AC3E}">
        <p14:creationId xmlns:p14="http://schemas.microsoft.com/office/powerpoint/2010/main" val="347350926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F968882-4757-19C7-D421-BA63DB78B6E9}"/>
              </a:ext>
            </a:extLst>
          </p:cNvPr>
          <p:cNvSpPr/>
          <p:nvPr/>
        </p:nvSpPr>
        <p:spPr>
          <a:xfrm>
            <a:off x="5835650" y="1812723"/>
            <a:ext cx="838200" cy="1749627"/>
          </a:xfrm>
          <a:prstGeom prst="rect">
            <a:avLst/>
          </a:prstGeom>
          <a:solidFill>
            <a:schemeClr val="accent6">
              <a:lumMod val="20000"/>
              <a:lumOff val="80000"/>
            </a:schemeClr>
          </a:solidFill>
          <a:ln>
            <a:solidFill>
              <a:schemeClr val="accent6">
                <a:lumMod val="20000"/>
                <a:lumOff val="80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30" name="Picture 2" descr="Polygon mesh - Wikipedia">
            <a:extLst>
              <a:ext uri="{FF2B5EF4-FFF2-40B4-BE49-F238E27FC236}">
                <a16:creationId xmlns:a16="http://schemas.microsoft.com/office/drawing/2014/main" id="{79CE3C7B-749D-336F-9A7E-8FF67531C06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4300" y="1630364"/>
            <a:ext cx="6248400" cy="2351828"/>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A9553EE7-B07B-99BE-756B-2B23BFC73F9A}"/>
              </a:ext>
            </a:extLst>
          </p:cNvPr>
          <p:cNvSpPr>
            <a:spLocks noGrp="1"/>
          </p:cNvSpPr>
          <p:nvPr>
            <p:ph type="ctrTitle"/>
          </p:nvPr>
        </p:nvSpPr>
        <p:spPr>
          <a:xfrm>
            <a:off x="803250" y="698500"/>
            <a:ext cx="4950000" cy="784800"/>
          </a:xfrm>
        </p:spPr>
        <p:txBody>
          <a:bodyPr/>
          <a:lstStyle/>
          <a:p>
            <a:r>
              <a:rPr lang="en-US"/>
              <a:t>3D Mesh</a:t>
            </a:r>
          </a:p>
        </p:txBody>
      </p:sp>
      <p:sp>
        <p:nvSpPr>
          <p:cNvPr id="5" name="Title 1">
            <a:extLst>
              <a:ext uri="{FF2B5EF4-FFF2-40B4-BE49-F238E27FC236}">
                <a16:creationId xmlns:a16="http://schemas.microsoft.com/office/drawing/2014/main" id="{577BD572-043F-90FC-041D-D3825356EA2B}"/>
              </a:ext>
            </a:extLst>
          </p:cNvPr>
          <p:cNvSpPr txBox="1">
            <a:spLocks/>
          </p:cNvSpPr>
          <p:nvPr/>
        </p:nvSpPr>
        <p:spPr>
          <a:xfrm>
            <a:off x="803250" y="1371426"/>
            <a:ext cx="4950000" cy="357733"/>
          </a:xfrm>
          <a:prstGeom prst="rect">
            <a:avLst/>
          </a:prstGeom>
          <a:noFill/>
          <a:ln>
            <a:noFill/>
          </a:ln>
        </p:spPr>
        <p:txBody>
          <a:bodyPr spcFirstLastPara="1"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000"/>
              <a:buFont typeface="Work Sans"/>
              <a:buNone/>
              <a:defRPr sz="4000" b="1" i="0" u="none" strike="noStrike" cap="none">
                <a:solidFill>
                  <a:schemeClr val="dk1"/>
                </a:solidFill>
                <a:latin typeface="Work Sans"/>
                <a:ea typeface="Work Sans"/>
                <a:cs typeface="Work Sans"/>
                <a:sym typeface="Work Sans"/>
              </a:defRPr>
            </a:lvl1pPr>
            <a:lvl2pPr marR="0" lvl="1"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2pPr>
            <a:lvl3pPr marR="0" lvl="2"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3pPr>
            <a:lvl4pPr marR="0" lvl="3"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4pPr>
            <a:lvl5pPr marR="0" lvl="4"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5pPr>
            <a:lvl6pPr marR="0" lvl="5"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6pPr>
            <a:lvl7pPr marR="0" lvl="6"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7pPr>
            <a:lvl8pPr marR="0" lvl="7"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8pPr>
            <a:lvl9pPr marR="0" lvl="8" algn="l" rtl="0">
              <a:lnSpc>
                <a:spcPct val="100000"/>
              </a:lnSpc>
              <a:spcBef>
                <a:spcPts val="0"/>
              </a:spcBef>
              <a:spcAft>
                <a:spcPts val="0"/>
              </a:spcAft>
              <a:buClr>
                <a:schemeClr val="dk1"/>
              </a:buClr>
              <a:buSzPts val="4800"/>
              <a:buFont typeface="Work Sans"/>
              <a:buNone/>
              <a:defRPr sz="4800" b="1" i="0" u="none" strike="noStrike" cap="none">
                <a:solidFill>
                  <a:schemeClr val="dk1"/>
                </a:solidFill>
                <a:latin typeface="Work Sans"/>
                <a:ea typeface="Work Sans"/>
                <a:cs typeface="Work Sans"/>
                <a:sym typeface="Work Sans"/>
              </a:defRPr>
            </a:lvl9pPr>
          </a:lstStyle>
          <a:p>
            <a:r>
              <a:rPr lang="en-US" sz="1600"/>
              <a:t>Một số khái niệm liên quan đến 3D mesh:</a:t>
            </a:r>
          </a:p>
        </p:txBody>
      </p:sp>
      <p:sp>
        <p:nvSpPr>
          <p:cNvPr id="7" name="TextBox 6">
            <a:extLst>
              <a:ext uri="{FF2B5EF4-FFF2-40B4-BE49-F238E27FC236}">
                <a16:creationId xmlns:a16="http://schemas.microsoft.com/office/drawing/2014/main" id="{7FC55356-AD47-1328-F228-B3033976D2B4}"/>
              </a:ext>
            </a:extLst>
          </p:cNvPr>
          <p:cNvSpPr txBox="1"/>
          <p:nvPr/>
        </p:nvSpPr>
        <p:spPr>
          <a:xfrm>
            <a:off x="1951037" y="3982192"/>
            <a:ext cx="5241926" cy="738664"/>
          </a:xfrm>
          <a:prstGeom prst="rect">
            <a:avLst/>
          </a:prstGeom>
          <a:noFill/>
        </p:spPr>
        <p:txBody>
          <a:bodyPr wrap="square">
            <a:spAutoFit/>
          </a:bodyPr>
          <a:lstStyle/>
          <a:p>
            <a:pPr algn="l"/>
            <a:r>
              <a:rPr lang="en-US" b="1" err="1">
                <a:solidFill>
                  <a:schemeClr val="tx1"/>
                </a:solidFill>
                <a:latin typeface="Work Sans" pitchFamily="2" charset="0"/>
              </a:rPr>
              <a:t>Bề</a:t>
            </a:r>
            <a:r>
              <a:rPr lang="en-US" b="1">
                <a:solidFill>
                  <a:schemeClr val="tx1"/>
                </a:solidFill>
                <a:latin typeface="Work Sans" pitchFamily="2" charset="0"/>
              </a:rPr>
              <a:t> </a:t>
            </a:r>
            <a:r>
              <a:rPr lang="en-US" b="1" err="1">
                <a:solidFill>
                  <a:schemeClr val="tx1"/>
                </a:solidFill>
                <a:latin typeface="Work Sans" pitchFamily="2" charset="0"/>
              </a:rPr>
              <a:t>mặt</a:t>
            </a:r>
            <a:r>
              <a:rPr lang="en-US" b="1">
                <a:solidFill>
                  <a:schemeClr val="tx1"/>
                </a:solidFill>
                <a:latin typeface="Work Sans" pitchFamily="2" charset="0"/>
              </a:rPr>
              <a:t> </a:t>
            </a:r>
            <a:r>
              <a:rPr lang="vi-VN" b="1" i="0">
                <a:solidFill>
                  <a:schemeClr val="tx1"/>
                </a:solidFill>
                <a:effectLst/>
                <a:latin typeface="Work Sans" pitchFamily="2" charset="0"/>
              </a:rPr>
              <a:t>(</a:t>
            </a:r>
            <a:r>
              <a:rPr lang="en-US" b="1">
                <a:solidFill>
                  <a:schemeClr val="tx1"/>
                </a:solidFill>
                <a:latin typeface="Work Sans" pitchFamily="2" charset="0"/>
              </a:rPr>
              <a:t>surface</a:t>
            </a:r>
            <a:r>
              <a:rPr lang="vi-VN" b="1" i="0">
                <a:solidFill>
                  <a:schemeClr val="tx1"/>
                </a:solidFill>
                <a:effectLst/>
                <a:latin typeface="Work Sans" pitchFamily="2" charset="0"/>
              </a:rPr>
              <a:t>):</a:t>
            </a:r>
            <a:r>
              <a:rPr lang="en-US" b="1" i="0">
                <a:solidFill>
                  <a:schemeClr val="tx1"/>
                </a:solidFill>
                <a:effectLst/>
                <a:latin typeface="Work Sans" pitchFamily="2" charset="0"/>
              </a:rPr>
              <a:t> </a:t>
            </a:r>
            <a:r>
              <a:rPr lang="vi-VN" b="0" i="0">
                <a:solidFill>
                  <a:schemeClr val="tx1"/>
                </a:solidFill>
                <a:effectLst/>
                <a:latin typeface="Work Sans" pitchFamily="2" charset="0"/>
              </a:rPr>
              <a:t>Bề mặt</a:t>
            </a:r>
            <a:r>
              <a:rPr lang="en-US" b="0" i="0">
                <a:solidFill>
                  <a:schemeClr val="tx1"/>
                </a:solidFill>
                <a:effectLst/>
                <a:latin typeface="Work Sans" pitchFamily="2" charset="0"/>
              </a:rPr>
              <a:t> </a:t>
            </a:r>
            <a:r>
              <a:rPr lang="en-US" b="0" i="0" err="1">
                <a:solidFill>
                  <a:schemeClr val="tx1"/>
                </a:solidFill>
                <a:effectLst/>
                <a:latin typeface="Work Sans" pitchFamily="2" charset="0"/>
              </a:rPr>
              <a:t>tổng</a:t>
            </a:r>
            <a:r>
              <a:rPr lang="en-US" b="0" i="0">
                <a:solidFill>
                  <a:schemeClr val="tx1"/>
                </a:solidFill>
                <a:effectLst/>
                <a:latin typeface="Work Sans" pitchFamily="2" charset="0"/>
              </a:rPr>
              <a:t> </a:t>
            </a:r>
            <a:r>
              <a:rPr lang="en-US" b="0" i="0" err="1">
                <a:solidFill>
                  <a:schemeClr val="tx1"/>
                </a:solidFill>
                <a:effectLst/>
                <a:latin typeface="Work Sans" pitchFamily="2" charset="0"/>
              </a:rPr>
              <a:t>quát</a:t>
            </a:r>
            <a:r>
              <a:rPr lang="vi-VN" b="0" i="0">
                <a:solidFill>
                  <a:schemeClr val="tx1"/>
                </a:solidFill>
                <a:effectLst/>
                <a:latin typeface="Work Sans" pitchFamily="2" charset="0"/>
              </a:rPr>
              <a:t> có thể được biểu diễn bằng cách kết hợp các cạnh và mặt trong mô hình 3D, </a:t>
            </a:r>
            <a:r>
              <a:rPr lang="en-US" b="0" i="0">
                <a:solidFill>
                  <a:schemeClr val="tx1"/>
                </a:solidFill>
                <a:effectLst/>
                <a:latin typeface="Work Sans" pitchFamily="2" charset="0"/>
              </a:rPr>
              <a:t>bao </a:t>
            </a:r>
            <a:r>
              <a:rPr lang="en-US" b="0" i="0" err="1">
                <a:solidFill>
                  <a:schemeClr val="tx1"/>
                </a:solidFill>
                <a:effectLst/>
                <a:latin typeface="Work Sans" pitchFamily="2" charset="0"/>
              </a:rPr>
              <a:t>gồm</a:t>
            </a:r>
            <a:r>
              <a:rPr lang="en-US" b="0" i="0">
                <a:solidFill>
                  <a:schemeClr val="tx1"/>
                </a:solidFill>
                <a:effectLst/>
                <a:latin typeface="Work Sans" pitchFamily="2" charset="0"/>
              </a:rPr>
              <a:t> </a:t>
            </a:r>
            <a:r>
              <a:rPr lang="en-US" b="0" i="0" err="1">
                <a:solidFill>
                  <a:schemeClr val="tx1"/>
                </a:solidFill>
                <a:effectLst/>
                <a:latin typeface="Work Sans" pitchFamily="2" charset="0"/>
              </a:rPr>
              <a:t>cả</a:t>
            </a:r>
            <a:r>
              <a:rPr lang="en-US" b="0" i="0">
                <a:solidFill>
                  <a:schemeClr val="tx1"/>
                </a:solidFill>
                <a:effectLst/>
                <a:latin typeface="Work Sans" pitchFamily="2" charset="0"/>
              </a:rPr>
              <a:t> </a:t>
            </a:r>
            <a:r>
              <a:rPr lang="en-US" b="0" i="0" err="1">
                <a:solidFill>
                  <a:schemeClr val="tx1"/>
                </a:solidFill>
                <a:effectLst/>
                <a:latin typeface="Work Sans" pitchFamily="2" charset="0"/>
              </a:rPr>
              <a:t>măt</a:t>
            </a:r>
            <a:r>
              <a:rPr lang="en-US" b="0" i="0">
                <a:solidFill>
                  <a:schemeClr val="tx1"/>
                </a:solidFill>
                <a:effectLst/>
                <a:latin typeface="Work Sans" pitchFamily="2" charset="0"/>
              </a:rPr>
              <a:t> </a:t>
            </a:r>
            <a:r>
              <a:rPr lang="en-US" b="0" i="0" err="1">
                <a:solidFill>
                  <a:schemeClr val="tx1"/>
                </a:solidFill>
                <a:effectLst/>
                <a:latin typeface="Work Sans" pitchFamily="2" charset="0"/>
              </a:rPr>
              <a:t>phẳng</a:t>
            </a:r>
            <a:r>
              <a:rPr lang="en-US" b="0" i="0">
                <a:solidFill>
                  <a:schemeClr val="tx1"/>
                </a:solidFill>
                <a:effectLst/>
                <a:latin typeface="Work Sans" pitchFamily="2" charset="0"/>
              </a:rPr>
              <a:t> </a:t>
            </a:r>
            <a:r>
              <a:rPr lang="en-US" b="0" i="0" err="1">
                <a:solidFill>
                  <a:schemeClr val="tx1"/>
                </a:solidFill>
                <a:effectLst/>
                <a:latin typeface="Work Sans" pitchFamily="2" charset="0"/>
              </a:rPr>
              <a:t>và</a:t>
            </a:r>
            <a:r>
              <a:rPr lang="en-US" b="0" i="0">
                <a:solidFill>
                  <a:schemeClr val="tx1"/>
                </a:solidFill>
                <a:effectLst/>
                <a:latin typeface="Work Sans" pitchFamily="2" charset="0"/>
              </a:rPr>
              <a:t> </a:t>
            </a:r>
            <a:r>
              <a:rPr lang="en-US" b="0" i="0" err="1">
                <a:solidFill>
                  <a:schemeClr val="tx1"/>
                </a:solidFill>
                <a:effectLst/>
                <a:latin typeface="Work Sans" pitchFamily="2" charset="0"/>
              </a:rPr>
              <a:t>mặt</a:t>
            </a:r>
            <a:r>
              <a:rPr lang="en-US" b="0" i="0">
                <a:solidFill>
                  <a:schemeClr val="tx1"/>
                </a:solidFill>
                <a:effectLst/>
                <a:latin typeface="Work Sans" pitchFamily="2" charset="0"/>
              </a:rPr>
              <a:t> </a:t>
            </a:r>
            <a:r>
              <a:rPr lang="en-US" b="0" i="0" err="1">
                <a:solidFill>
                  <a:schemeClr val="tx1"/>
                </a:solidFill>
                <a:effectLst/>
                <a:latin typeface="Work Sans" pitchFamily="2" charset="0"/>
              </a:rPr>
              <a:t>cong</a:t>
            </a:r>
            <a:endParaRPr lang="vi-VN" b="0" i="0">
              <a:solidFill>
                <a:schemeClr val="tx1"/>
              </a:solidFill>
              <a:effectLst/>
              <a:latin typeface="Work Sans" pitchFamily="2" charset="0"/>
            </a:endParaRPr>
          </a:p>
        </p:txBody>
      </p:sp>
    </p:spTree>
    <p:extLst>
      <p:ext uri="{BB962C8B-B14F-4D97-AF65-F5344CB8AC3E}">
        <p14:creationId xmlns:p14="http://schemas.microsoft.com/office/powerpoint/2010/main" val="19793975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4069BB-B8C7-E03A-9BA3-064BD8B46842}"/>
              </a:ext>
            </a:extLst>
          </p:cNvPr>
          <p:cNvSpPr txBox="1"/>
          <p:nvPr/>
        </p:nvSpPr>
        <p:spPr>
          <a:xfrm>
            <a:off x="4572000" y="2381181"/>
            <a:ext cx="3841750" cy="1600438"/>
          </a:xfrm>
          <a:prstGeom prst="rect">
            <a:avLst/>
          </a:prstGeom>
          <a:noFill/>
        </p:spPr>
        <p:txBody>
          <a:bodyPr wrap="square">
            <a:spAutoFit/>
          </a:bodyPr>
          <a:lstStyle/>
          <a:p>
            <a:pPr algn="l"/>
            <a:r>
              <a:rPr lang="vi-VN" b="1" i="0">
                <a:solidFill>
                  <a:schemeClr val="tx1"/>
                </a:solidFill>
                <a:effectLst/>
                <a:latin typeface="Work Sans" pitchFamily="2" charset="0"/>
              </a:rPr>
              <a:t>Đồ họa máy tính và trò chơi điện tử: </a:t>
            </a:r>
            <a:r>
              <a:rPr lang="vi-VN" b="0" i="0">
                <a:solidFill>
                  <a:schemeClr val="tx1"/>
                </a:solidFill>
                <a:effectLst/>
                <a:latin typeface="Work Sans" pitchFamily="2" charset="0"/>
              </a:rPr>
              <a:t>3D Mesh được sử dụng để tạo ra các mô hình đồ họa 3D cho trò chơi, phim hoạt hình, hiệu ứng hình ảnh và đồ họa máy tính. Các mô hình 3D Mesh giúp tạo ra các đối tượng, nhân vật và cảnh quan phong phú và chân thực.</a:t>
            </a:r>
          </a:p>
        </p:txBody>
      </p:sp>
      <p:sp>
        <p:nvSpPr>
          <p:cNvPr id="6" name="Title 1">
            <a:extLst>
              <a:ext uri="{FF2B5EF4-FFF2-40B4-BE49-F238E27FC236}">
                <a16:creationId xmlns:a16="http://schemas.microsoft.com/office/drawing/2014/main" id="{42DE15B5-EE23-9569-AC03-1376D84E155F}"/>
              </a:ext>
            </a:extLst>
          </p:cNvPr>
          <p:cNvSpPr>
            <a:spLocks noGrp="1"/>
          </p:cNvSpPr>
          <p:nvPr>
            <p:ph type="ctrTitle"/>
          </p:nvPr>
        </p:nvSpPr>
        <p:spPr>
          <a:xfrm>
            <a:off x="631800" y="584200"/>
            <a:ext cx="4950000" cy="1377900"/>
          </a:xfrm>
        </p:spPr>
        <p:txBody>
          <a:bodyPr/>
          <a:lstStyle/>
          <a:p>
            <a:r>
              <a:rPr lang="en-US"/>
              <a:t>Ứng dụng của </a:t>
            </a:r>
            <a:br>
              <a:rPr lang="en-US"/>
            </a:br>
            <a:r>
              <a:rPr lang="en-US"/>
              <a:t>3D Mesh</a:t>
            </a:r>
          </a:p>
        </p:txBody>
      </p:sp>
      <p:pic>
        <p:nvPicPr>
          <p:cNvPr id="2" name="Hình ảnh 2">
            <a:extLst>
              <a:ext uri="{FF2B5EF4-FFF2-40B4-BE49-F238E27FC236}">
                <a16:creationId xmlns:a16="http://schemas.microsoft.com/office/drawing/2014/main" id="{D628FF0D-9CCE-6AD5-4E12-2E4BB4B3BEE9}"/>
              </a:ext>
            </a:extLst>
          </p:cNvPr>
          <p:cNvPicPr>
            <a:picLocks noChangeAspect="1"/>
          </p:cNvPicPr>
          <p:nvPr/>
        </p:nvPicPr>
        <p:blipFill>
          <a:blip r:embed="rId2"/>
          <a:stretch>
            <a:fillRect/>
          </a:stretch>
        </p:blipFill>
        <p:spPr>
          <a:xfrm>
            <a:off x="730250" y="2055446"/>
            <a:ext cx="3327400" cy="2067658"/>
          </a:xfrm>
          <a:prstGeom prst="rect">
            <a:avLst/>
          </a:prstGeom>
        </p:spPr>
      </p:pic>
    </p:spTree>
    <p:extLst>
      <p:ext uri="{BB962C8B-B14F-4D97-AF65-F5344CB8AC3E}">
        <p14:creationId xmlns:p14="http://schemas.microsoft.com/office/powerpoint/2010/main" val="7547282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4069BB-B8C7-E03A-9BA3-064BD8B46842}"/>
              </a:ext>
            </a:extLst>
          </p:cNvPr>
          <p:cNvSpPr txBox="1"/>
          <p:nvPr/>
        </p:nvSpPr>
        <p:spPr>
          <a:xfrm>
            <a:off x="1371600" y="3797231"/>
            <a:ext cx="6375400" cy="738664"/>
          </a:xfrm>
          <a:prstGeom prst="rect">
            <a:avLst/>
          </a:prstGeom>
          <a:noFill/>
        </p:spPr>
        <p:txBody>
          <a:bodyPr wrap="square">
            <a:spAutoFit/>
          </a:bodyPr>
          <a:lstStyle/>
          <a:p>
            <a:pPr algn="l"/>
            <a:r>
              <a:rPr lang="vi-VN" b="1" i="0">
                <a:solidFill>
                  <a:schemeClr val="tx1"/>
                </a:solidFill>
                <a:effectLst/>
                <a:latin typeface="Work Sans" pitchFamily="2" charset="0"/>
              </a:rPr>
              <a:t>Mô phỏng và thực tế ảo: </a:t>
            </a:r>
            <a:r>
              <a:rPr lang="vi-VN" b="0" i="0">
                <a:solidFill>
                  <a:schemeClr val="tx1"/>
                </a:solidFill>
                <a:effectLst/>
                <a:latin typeface="Work Sans" pitchFamily="2" charset="0"/>
              </a:rPr>
              <a:t>3D Mesh được sử dụng để tạo ra mô phỏng và mô hình hóa các đối tượng và môi trường trong lĩnh vực thực tế ảo, mô phỏng động lực học, y học, kiến trúc và nhiều ứng dụng khác.</a:t>
            </a:r>
          </a:p>
        </p:txBody>
      </p:sp>
      <p:sp>
        <p:nvSpPr>
          <p:cNvPr id="6" name="Title 1">
            <a:extLst>
              <a:ext uri="{FF2B5EF4-FFF2-40B4-BE49-F238E27FC236}">
                <a16:creationId xmlns:a16="http://schemas.microsoft.com/office/drawing/2014/main" id="{42DE15B5-EE23-9569-AC03-1376D84E155F}"/>
              </a:ext>
            </a:extLst>
          </p:cNvPr>
          <p:cNvSpPr>
            <a:spLocks noGrp="1"/>
          </p:cNvSpPr>
          <p:nvPr>
            <p:ph type="ctrTitle"/>
          </p:nvPr>
        </p:nvSpPr>
        <p:spPr>
          <a:xfrm>
            <a:off x="714350" y="522506"/>
            <a:ext cx="6454800" cy="876250"/>
          </a:xfrm>
        </p:spPr>
        <p:txBody>
          <a:bodyPr/>
          <a:lstStyle/>
          <a:p>
            <a:r>
              <a:rPr lang="en-US"/>
              <a:t>Ứng dụng của 3D Mesh</a:t>
            </a:r>
          </a:p>
        </p:txBody>
      </p:sp>
      <p:pic>
        <p:nvPicPr>
          <p:cNvPr id="28676" name="Picture 4" descr="3D Modelling Techniques For Architects | Elmtec SketchUp">
            <a:extLst>
              <a:ext uri="{FF2B5EF4-FFF2-40B4-BE49-F238E27FC236}">
                <a16:creationId xmlns:a16="http://schemas.microsoft.com/office/drawing/2014/main" id="{473133AE-0696-9244-94CC-189EE27C9A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2287" y="1347956"/>
            <a:ext cx="4485363" cy="229096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46750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A4069BB-B8C7-E03A-9BA3-064BD8B46842}"/>
              </a:ext>
            </a:extLst>
          </p:cNvPr>
          <p:cNvSpPr txBox="1"/>
          <p:nvPr/>
        </p:nvSpPr>
        <p:spPr>
          <a:xfrm>
            <a:off x="782605" y="2826446"/>
            <a:ext cx="6715150" cy="1384995"/>
          </a:xfrm>
          <a:prstGeom prst="rect">
            <a:avLst/>
          </a:prstGeom>
          <a:noFill/>
        </p:spPr>
        <p:txBody>
          <a:bodyPr wrap="square">
            <a:spAutoFit/>
          </a:bodyPr>
          <a:lstStyle/>
          <a:p>
            <a:pPr algn="l"/>
            <a:r>
              <a:rPr lang="vi-VN" b="1" i="0">
                <a:solidFill>
                  <a:schemeClr val="tx1"/>
                </a:solidFill>
                <a:effectLst/>
                <a:latin typeface="Work Sans" pitchFamily="2" charset="0"/>
              </a:rPr>
              <a:t>Thị giác máy tính và xử lý hình ảnh: </a:t>
            </a:r>
            <a:endParaRPr lang="en-US" b="1" i="0">
              <a:solidFill>
                <a:schemeClr val="tx1"/>
              </a:solidFill>
              <a:effectLst/>
              <a:latin typeface="Work Sans" pitchFamily="2" charset="0"/>
            </a:endParaRPr>
          </a:p>
          <a:p>
            <a:pPr algn="l"/>
            <a:r>
              <a:rPr lang="vi-VN" b="0" i="0">
                <a:solidFill>
                  <a:schemeClr val="tx1"/>
                </a:solidFill>
                <a:effectLst/>
                <a:latin typeface="Work Sans" pitchFamily="2" charset="0"/>
              </a:rPr>
              <a:t>3D Mesh được sử dụng để phân tích, </a:t>
            </a:r>
            <a:endParaRPr lang="en-US" b="0" i="0">
              <a:solidFill>
                <a:schemeClr val="tx1"/>
              </a:solidFill>
              <a:effectLst/>
              <a:latin typeface="Work Sans" pitchFamily="2" charset="0"/>
            </a:endParaRPr>
          </a:p>
          <a:p>
            <a:pPr algn="l"/>
            <a:r>
              <a:rPr lang="vi-VN" b="0" i="0">
                <a:solidFill>
                  <a:schemeClr val="tx1"/>
                </a:solidFill>
                <a:effectLst/>
                <a:latin typeface="Work Sans" pitchFamily="2" charset="0"/>
              </a:rPr>
              <a:t>nhận dạng và xử lý hình ảnh 3D. Bằng cách phân tích cấu trúc mạng lưới, hình dạng và thuộc tính của 3D Mesh, có thể áp dụng các thuật toán và phương pháp để nhận dạng đối tượng, theo dõi chuyển động, khôi phục hình dạng, và nhiều tác vụ khác trong thị giác máy tính.</a:t>
            </a:r>
          </a:p>
        </p:txBody>
      </p:sp>
      <p:sp>
        <p:nvSpPr>
          <p:cNvPr id="6" name="Title 1">
            <a:extLst>
              <a:ext uri="{FF2B5EF4-FFF2-40B4-BE49-F238E27FC236}">
                <a16:creationId xmlns:a16="http://schemas.microsoft.com/office/drawing/2014/main" id="{42DE15B5-EE23-9569-AC03-1376D84E155F}"/>
              </a:ext>
            </a:extLst>
          </p:cNvPr>
          <p:cNvSpPr>
            <a:spLocks noGrp="1"/>
          </p:cNvSpPr>
          <p:nvPr>
            <p:ph type="ctrTitle"/>
          </p:nvPr>
        </p:nvSpPr>
        <p:spPr>
          <a:xfrm>
            <a:off x="631800" y="584200"/>
            <a:ext cx="4950000" cy="1377900"/>
          </a:xfrm>
        </p:spPr>
        <p:txBody>
          <a:bodyPr/>
          <a:lstStyle/>
          <a:p>
            <a:r>
              <a:rPr lang="en-US"/>
              <a:t>Ứng dụng của </a:t>
            </a:r>
            <a:br>
              <a:rPr lang="en-US"/>
            </a:br>
            <a:r>
              <a:rPr lang="en-US"/>
              <a:t>3D Mesh</a:t>
            </a:r>
          </a:p>
        </p:txBody>
      </p:sp>
      <p:pic>
        <p:nvPicPr>
          <p:cNvPr id="29700" name="Picture 4" descr="12 Anthropometric landmarks on a 3D face mesh. Annotated Face Model... |  Download Scientific Diagram">
            <a:extLst>
              <a:ext uri="{FF2B5EF4-FFF2-40B4-BE49-F238E27FC236}">
                <a16:creationId xmlns:a16="http://schemas.microsoft.com/office/drawing/2014/main" id="{1D78300D-C722-152C-10FE-6655FB4D6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1327896"/>
            <a:ext cx="3789395" cy="17698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6218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Using 3D CAD Models in the Design Process. | QC Group, LLC">
            <a:extLst>
              <a:ext uri="{FF2B5EF4-FFF2-40B4-BE49-F238E27FC236}">
                <a16:creationId xmlns:a16="http://schemas.microsoft.com/office/drawing/2014/main" id="{96D1ADD3-2F85-D356-2807-9F1DBB443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874" y="2452316"/>
            <a:ext cx="2196676" cy="1402133"/>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Get Your Products Spec'd In with 3D CAD Model Downloads">
            <a:extLst>
              <a:ext uri="{FF2B5EF4-FFF2-40B4-BE49-F238E27FC236}">
                <a16:creationId xmlns:a16="http://schemas.microsoft.com/office/drawing/2014/main" id="{3F6C856A-F2CB-E95B-4A8D-627E4572B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3024613" y="2154002"/>
            <a:ext cx="1510505" cy="189617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42018B-0976-A967-4CC3-647C699F15D0}"/>
              </a:ext>
            </a:extLst>
          </p:cNvPr>
          <p:cNvSpPr>
            <a:spLocks noGrp="1"/>
          </p:cNvSpPr>
          <p:nvPr>
            <p:ph type="ctrTitle"/>
          </p:nvPr>
        </p:nvSpPr>
        <p:spPr>
          <a:xfrm>
            <a:off x="631800" y="584200"/>
            <a:ext cx="4950000" cy="1377900"/>
          </a:xfrm>
        </p:spPr>
        <p:txBody>
          <a:bodyPr/>
          <a:lstStyle/>
          <a:p>
            <a:r>
              <a:rPr lang="en-US"/>
              <a:t>Ứng dụng của </a:t>
            </a:r>
            <a:br>
              <a:rPr lang="en-US"/>
            </a:br>
            <a:r>
              <a:rPr lang="en-US"/>
              <a:t>3D Mesh</a:t>
            </a:r>
          </a:p>
        </p:txBody>
      </p:sp>
      <p:sp>
        <p:nvSpPr>
          <p:cNvPr id="4" name="TextBox 3">
            <a:extLst>
              <a:ext uri="{FF2B5EF4-FFF2-40B4-BE49-F238E27FC236}">
                <a16:creationId xmlns:a16="http://schemas.microsoft.com/office/drawing/2014/main" id="{E01B5050-4DBA-2638-00D9-0E601298A436}"/>
              </a:ext>
            </a:extLst>
          </p:cNvPr>
          <p:cNvSpPr txBox="1"/>
          <p:nvPr/>
        </p:nvSpPr>
        <p:spPr>
          <a:xfrm>
            <a:off x="4737100" y="1694645"/>
            <a:ext cx="3613150" cy="954107"/>
          </a:xfrm>
          <a:prstGeom prst="rect">
            <a:avLst/>
          </a:prstGeom>
          <a:noFill/>
        </p:spPr>
        <p:txBody>
          <a:bodyPr wrap="square">
            <a:spAutoFit/>
          </a:bodyPr>
          <a:lstStyle/>
          <a:p>
            <a:r>
              <a:rPr lang="vi-VN" b="1" i="0">
                <a:solidFill>
                  <a:schemeClr val="tx1"/>
                </a:solidFill>
                <a:effectLst/>
                <a:latin typeface="Work Sans" pitchFamily="2" charset="0"/>
              </a:rPr>
              <a:t>Kỹ thuật và thiết kế: </a:t>
            </a:r>
            <a:r>
              <a:rPr lang="vi-VN" b="0" i="0">
                <a:solidFill>
                  <a:schemeClr val="tx1"/>
                </a:solidFill>
                <a:effectLst/>
                <a:latin typeface="Work Sans" pitchFamily="2" charset="0"/>
              </a:rPr>
              <a:t>3D Mesh được sử dụng trong kỹ thuật và thiết kế để tạo ra mô hình và biểu diễn không gian ba chiều.</a:t>
            </a:r>
            <a:endParaRPr lang="en-US">
              <a:solidFill>
                <a:schemeClr val="tx1"/>
              </a:solidFill>
              <a:latin typeface="Work Sans" pitchFamily="2" charset="0"/>
            </a:endParaRPr>
          </a:p>
        </p:txBody>
      </p:sp>
      <p:sp>
        <p:nvSpPr>
          <p:cNvPr id="6" name="TextBox 5">
            <a:extLst>
              <a:ext uri="{FF2B5EF4-FFF2-40B4-BE49-F238E27FC236}">
                <a16:creationId xmlns:a16="http://schemas.microsoft.com/office/drawing/2014/main" id="{DAA57A28-8280-68CA-E0E7-16337703F95F}"/>
              </a:ext>
            </a:extLst>
          </p:cNvPr>
          <p:cNvSpPr txBox="1"/>
          <p:nvPr/>
        </p:nvSpPr>
        <p:spPr>
          <a:xfrm>
            <a:off x="4737100" y="2969732"/>
            <a:ext cx="3295650" cy="954107"/>
          </a:xfrm>
          <a:prstGeom prst="rect">
            <a:avLst/>
          </a:prstGeom>
          <a:noFill/>
        </p:spPr>
        <p:txBody>
          <a:bodyPr wrap="square">
            <a:spAutoFit/>
          </a:bodyPr>
          <a:lstStyle/>
          <a:p>
            <a:r>
              <a:rPr lang="vi-VN" b="1" i="0">
                <a:solidFill>
                  <a:schemeClr val="tx1"/>
                </a:solidFill>
                <a:effectLst/>
                <a:latin typeface="Work Sans" pitchFamily="2" charset="0"/>
              </a:rPr>
              <a:t>In 3D: </a:t>
            </a:r>
            <a:r>
              <a:rPr lang="vi-VN" b="0" i="0">
                <a:solidFill>
                  <a:schemeClr val="tx1"/>
                </a:solidFill>
                <a:effectLst/>
                <a:latin typeface="Work Sans" pitchFamily="2" charset="0"/>
              </a:rPr>
              <a:t>3D Mesh được sử dụng trong công nghệ in 3D để tạo ra các phiên bản vật lý của các mô hình và đối tượng 3D.</a:t>
            </a:r>
            <a:endParaRPr lang="en-US">
              <a:solidFill>
                <a:schemeClr val="tx1"/>
              </a:solidFill>
              <a:latin typeface="Work Sans" pitchFamily="2" charset="0"/>
            </a:endParaRPr>
          </a:p>
        </p:txBody>
      </p:sp>
    </p:spTree>
    <p:extLst>
      <p:ext uri="{BB962C8B-B14F-4D97-AF65-F5344CB8AC3E}">
        <p14:creationId xmlns:p14="http://schemas.microsoft.com/office/powerpoint/2010/main" val="1196246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F04750-F3E4-4A23-D669-F78B9E28EE6E}"/>
              </a:ext>
            </a:extLst>
          </p:cNvPr>
          <p:cNvSpPr>
            <a:spLocks noGrp="1"/>
          </p:cNvSpPr>
          <p:nvPr>
            <p:ph type="ctrTitle"/>
          </p:nvPr>
        </p:nvSpPr>
        <p:spPr>
          <a:xfrm>
            <a:off x="1012800" y="1991850"/>
            <a:ext cx="4950000" cy="1159800"/>
          </a:xfrm>
        </p:spPr>
        <p:txBody>
          <a:bodyPr/>
          <a:lstStyle/>
          <a:p>
            <a:r>
              <a:rPr lang="en-US"/>
              <a:t>DEMO</a:t>
            </a:r>
          </a:p>
        </p:txBody>
      </p:sp>
    </p:spTree>
    <p:extLst>
      <p:ext uri="{BB962C8B-B14F-4D97-AF65-F5344CB8AC3E}">
        <p14:creationId xmlns:p14="http://schemas.microsoft.com/office/powerpoint/2010/main" val="8639532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0EA2D-0ABA-D28F-1E5A-D6CC8CAA15C1}"/>
              </a:ext>
            </a:extLst>
          </p:cNvPr>
          <p:cNvSpPr>
            <a:spLocks noGrp="1"/>
          </p:cNvSpPr>
          <p:nvPr>
            <p:ph type="ctrTitle"/>
          </p:nvPr>
        </p:nvSpPr>
        <p:spPr>
          <a:xfrm>
            <a:off x="1120750" y="2173900"/>
            <a:ext cx="4950000" cy="1159800"/>
          </a:xfrm>
        </p:spPr>
        <p:txBody>
          <a:bodyPr/>
          <a:lstStyle/>
          <a:p>
            <a:r>
              <a:rPr lang="en-US"/>
              <a:t>QUIZ</a:t>
            </a:r>
          </a:p>
        </p:txBody>
      </p:sp>
    </p:spTree>
    <p:extLst>
      <p:ext uri="{BB962C8B-B14F-4D97-AF65-F5344CB8AC3E}">
        <p14:creationId xmlns:p14="http://schemas.microsoft.com/office/powerpoint/2010/main" val="21779863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Using 3D CAD Models in the Design Process. | QC Group, LLC">
            <a:extLst>
              <a:ext uri="{FF2B5EF4-FFF2-40B4-BE49-F238E27FC236}">
                <a16:creationId xmlns:a16="http://schemas.microsoft.com/office/drawing/2014/main" id="{96D1ADD3-2F85-D356-2807-9F1DBB443E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2874" y="1289050"/>
            <a:ext cx="4019126" cy="2565399"/>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Get Your Products Spec'd In with 3D CAD Model Downloads">
            <a:extLst>
              <a:ext uri="{FF2B5EF4-FFF2-40B4-BE49-F238E27FC236}">
                <a16:creationId xmlns:a16="http://schemas.microsoft.com/office/drawing/2014/main" id="{3F6C856A-F2CB-E95B-4A8D-627E4572BB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1289" y="675569"/>
            <a:ext cx="3021012" cy="37923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95213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5"/>
          <p:cNvSpPr txBox="1">
            <a:spLocks noGrp="1"/>
          </p:cNvSpPr>
          <p:nvPr>
            <p:ph type="ctrTitle"/>
          </p:nvPr>
        </p:nvSpPr>
        <p:spPr>
          <a:xfrm>
            <a:off x="880720" y="1087120"/>
            <a:ext cx="4950000" cy="75565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Overview</a:t>
            </a:r>
            <a:endParaRPr/>
          </a:p>
        </p:txBody>
      </p:sp>
      <p:sp>
        <p:nvSpPr>
          <p:cNvPr id="92" name="Google Shape;92;p15"/>
          <p:cNvSpPr txBox="1">
            <a:spLocks noGrp="1"/>
          </p:cNvSpPr>
          <p:nvPr>
            <p:ph type="subTitle" idx="1"/>
          </p:nvPr>
        </p:nvSpPr>
        <p:spPr>
          <a:xfrm>
            <a:off x="880720" y="1976120"/>
            <a:ext cx="7343800" cy="2070100"/>
          </a:xfrm>
          <a:prstGeom prst="rect">
            <a:avLst/>
          </a:prstGeom>
        </p:spPr>
        <p:txBody>
          <a:bodyPr spcFirstLastPara="1" wrap="square" lIns="91425" tIns="91425" rIns="91425" bIns="91425" anchor="t" anchorCtr="0">
            <a:noAutofit/>
          </a:bodyPr>
          <a:lstStyle/>
          <a:p>
            <a:pPr marL="342900" indent="-342900">
              <a:buFontTx/>
              <a:buChar char="-"/>
            </a:pPr>
            <a:r>
              <a:rPr lang="en-GB" err="1">
                <a:latin typeface="Work Sans"/>
              </a:rPr>
              <a:t>Sơ</a:t>
            </a:r>
            <a:r>
              <a:rPr lang="en-GB">
                <a:latin typeface="Work Sans"/>
              </a:rPr>
              <a:t> </a:t>
            </a:r>
            <a:r>
              <a:rPr lang="en-GB" err="1">
                <a:latin typeface="Work Sans"/>
              </a:rPr>
              <a:t>lược</a:t>
            </a:r>
            <a:r>
              <a:rPr lang="en-GB">
                <a:latin typeface="Work Sans"/>
              </a:rPr>
              <a:t> </a:t>
            </a:r>
            <a:r>
              <a:rPr lang="en-GB" err="1">
                <a:latin typeface="Work Sans"/>
              </a:rPr>
              <a:t>về</a:t>
            </a:r>
            <a:r>
              <a:rPr lang="en-GB">
                <a:latin typeface="Work Sans"/>
              </a:rPr>
              <a:t> </a:t>
            </a:r>
            <a:r>
              <a:rPr lang="en-GB" err="1">
                <a:latin typeface="Work Sans"/>
              </a:rPr>
              <a:t>lý</a:t>
            </a:r>
            <a:r>
              <a:rPr lang="en-GB">
                <a:latin typeface="Work Sans"/>
              </a:rPr>
              <a:t> </a:t>
            </a:r>
            <a:r>
              <a:rPr lang="en-GB" err="1">
                <a:latin typeface="Work Sans"/>
              </a:rPr>
              <a:t>thuyết</a:t>
            </a:r>
            <a:r>
              <a:rPr lang="en-GB">
                <a:latin typeface="Work Sans"/>
              </a:rPr>
              <a:t> </a:t>
            </a:r>
            <a:r>
              <a:rPr lang="en-GB" err="1">
                <a:latin typeface="Work Sans"/>
              </a:rPr>
              <a:t>toạ</a:t>
            </a:r>
            <a:r>
              <a:rPr lang="en-GB">
                <a:latin typeface="Work Sans"/>
              </a:rPr>
              <a:t> </a:t>
            </a:r>
            <a:r>
              <a:rPr lang="en-GB" err="1">
                <a:latin typeface="Work Sans"/>
              </a:rPr>
              <a:t>độ</a:t>
            </a:r>
            <a:endParaRPr lang="en-GB">
              <a:latin typeface="Work Sans"/>
            </a:endParaRPr>
          </a:p>
          <a:p>
            <a:pPr marL="342900" indent="-342900">
              <a:buFontTx/>
              <a:buChar char="-"/>
            </a:pPr>
            <a:r>
              <a:rPr lang="en-GB">
                <a:latin typeface="Work Sans"/>
              </a:rPr>
              <a:t>Các </a:t>
            </a:r>
            <a:r>
              <a:rPr lang="en-GB" err="1">
                <a:latin typeface="Work Sans"/>
              </a:rPr>
              <a:t>phép</a:t>
            </a:r>
            <a:r>
              <a:rPr lang="en-GB">
                <a:latin typeface="Work Sans"/>
              </a:rPr>
              <a:t> </a:t>
            </a:r>
            <a:r>
              <a:rPr lang="en-GB" err="1">
                <a:latin typeface="Work Sans"/>
              </a:rPr>
              <a:t>biến</a:t>
            </a:r>
            <a:r>
              <a:rPr lang="en-GB">
                <a:latin typeface="Work Sans"/>
              </a:rPr>
              <a:t> </a:t>
            </a:r>
            <a:r>
              <a:rPr lang="en-GB" err="1">
                <a:latin typeface="Work Sans"/>
              </a:rPr>
              <a:t>đổi</a:t>
            </a:r>
            <a:endParaRPr lang="en-GB">
              <a:latin typeface="Work Sans"/>
            </a:endParaRPr>
          </a:p>
          <a:p>
            <a:pPr marL="342900" indent="-342900">
              <a:buFontTx/>
              <a:buChar char="-"/>
            </a:pPr>
            <a:r>
              <a:rPr lang="en-GB" err="1">
                <a:latin typeface="Work Sans"/>
              </a:rPr>
              <a:t>Cách</a:t>
            </a:r>
            <a:r>
              <a:rPr lang="en-GB">
                <a:latin typeface="Work Sans"/>
              </a:rPr>
              <a:t> </a:t>
            </a:r>
            <a:r>
              <a:rPr lang="en-GB" err="1">
                <a:latin typeface="Work Sans"/>
              </a:rPr>
              <a:t>biểu</a:t>
            </a:r>
            <a:r>
              <a:rPr lang="en-GB">
                <a:latin typeface="Work Sans"/>
              </a:rPr>
              <a:t> </a:t>
            </a:r>
            <a:r>
              <a:rPr lang="en-GB" err="1">
                <a:latin typeface="Work Sans"/>
              </a:rPr>
              <a:t>diễn</a:t>
            </a:r>
            <a:r>
              <a:rPr lang="en-GB">
                <a:latin typeface="Work Sans"/>
              </a:rPr>
              <a:t> </a:t>
            </a:r>
            <a:r>
              <a:rPr lang="en-GB" err="1">
                <a:latin typeface="Work Sans"/>
              </a:rPr>
              <a:t>các</a:t>
            </a:r>
            <a:r>
              <a:rPr lang="en-GB">
                <a:latin typeface="Work Sans"/>
              </a:rPr>
              <a:t> </a:t>
            </a:r>
            <a:r>
              <a:rPr lang="en-GB" err="1">
                <a:latin typeface="Work Sans"/>
              </a:rPr>
              <a:t>đối</a:t>
            </a:r>
            <a:r>
              <a:rPr lang="en-GB">
                <a:latin typeface="Work Sans"/>
              </a:rPr>
              <a:t> </a:t>
            </a:r>
            <a:r>
              <a:rPr lang="en-GB" err="1">
                <a:latin typeface="Work Sans"/>
              </a:rPr>
              <a:t>tượng</a:t>
            </a:r>
            <a:r>
              <a:rPr lang="en-GB">
                <a:latin typeface="Work Sans"/>
              </a:rPr>
              <a:t> </a:t>
            </a:r>
            <a:r>
              <a:rPr lang="en-GB" err="1">
                <a:latin typeface="Work Sans"/>
              </a:rPr>
              <a:t>trong</a:t>
            </a:r>
            <a:r>
              <a:rPr lang="en-GB">
                <a:latin typeface="Work Sans"/>
              </a:rPr>
              <a:t> </a:t>
            </a:r>
            <a:r>
              <a:rPr lang="en-GB" err="1">
                <a:latin typeface="Work Sans"/>
              </a:rPr>
              <a:t>không</a:t>
            </a:r>
            <a:r>
              <a:rPr lang="en-GB">
                <a:latin typeface="Work Sans"/>
              </a:rPr>
              <a:t> </a:t>
            </a:r>
            <a:r>
              <a:rPr lang="en-GB" err="1">
                <a:latin typeface="Work Sans"/>
              </a:rPr>
              <a:t>gian</a:t>
            </a:r>
            <a:r>
              <a:rPr lang="en-GB">
                <a:latin typeface="Work Sans"/>
              </a:rPr>
              <a:t> 3 </a:t>
            </a:r>
            <a:r>
              <a:rPr lang="en-GB" err="1">
                <a:latin typeface="Work Sans"/>
              </a:rPr>
              <a:t>chiều</a:t>
            </a:r>
          </a:p>
          <a:p>
            <a:pPr marL="342900" lvl="0" indent="-342900">
              <a:spcBef>
                <a:spcPts val="0"/>
              </a:spcBef>
              <a:spcAft>
                <a:spcPts val="0"/>
              </a:spcAft>
              <a:buFontTx/>
              <a:buChar char="-"/>
            </a:pPr>
            <a:r>
              <a:rPr lang="en-GB" err="1">
                <a:latin typeface="Work Sans"/>
              </a:rPr>
              <a:t>Ứng</a:t>
            </a:r>
            <a:r>
              <a:rPr lang="en-GB">
                <a:latin typeface="Work Sans"/>
              </a:rPr>
              <a:t> </a:t>
            </a:r>
            <a:r>
              <a:rPr lang="en-GB" err="1">
                <a:latin typeface="Work Sans"/>
              </a:rPr>
              <a:t>dụng</a:t>
            </a:r>
            <a:r>
              <a:rPr lang="en-GB">
                <a:latin typeface="Work Sans"/>
              </a:rPr>
              <a:t> </a:t>
            </a:r>
            <a:r>
              <a:rPr lang="en-GB" err="1">
                <a:latin typeface="Work Sans"/>
              </a:rPr>
              <a:t>thực</a:t>
            </a:r>
            <a:r>
              <a:rPr lang="en-GB">
                <a:latin typeface="Work Sans"/>
              </a:rPr>
              <a:t> </a:t>
            </a:r>
            <a:r>
              <a:rPr lang="en-GB" err="1">
                <a:latin typeface="Work Sans"/>
              </a:rPr>
              <a:t>tế</a:t>
            </a:r>
            <a:endParaRPr lang="en-GB">
              <a:latin typeface="Work Sans"/>
            </a:endParaRPr>
          </a:p>
          <a:p>
            <a:pPr marL="342900" lvl="0" indent="-342900" rtl="0">
              <a:spcBef>
                <a:spcPts val="0"/>
              </a:spcBef>
              <a:spcAft>
                <a:spcPts val="0"/>
              </a:spcAft>
              <a:buFontTx/>
              <a:buChar char="-"/>
            </a:pPr>
            <a:r>
              <a:rPr lang="en-GB">
                <a:latin typeface="Work Sans"/>
              </a:rPr>
              <a:t>Demo</a:t>
            </a:r>
          </a:p>
          <a:p>
            <a:pPr marL="342900" lvl="0" indent="-342900" rtl="0">
              <a:spcBef>
                <a:spcPts val="0"/>
              </a:spcBef>
              <a:spcAft>
                <a:spcPts val="0"/>
              </a:spcAft>
              <a:buFontTx/>
              <a:buChar char="-"/>
            </a:pPr>
            <a:r>
              <a:rPr lang="en-GB">
                <a:latin typeface="Work Sans"/>
              </a:rPr>
              <a:t>Quiz</a:t>
            </a:r>
          </a:p>
        </p:txBody>
      </p:sp>
    </p:spTree>
    <p:extLst>
      <p:ext uri="{BB962C8B-B14F-4D97-AF65-F5344CB8AC3E}">
        <p14:creationId xmlns:p14="http://schemas.microsoft.com/office/powerpoint/2010/main" val="24562866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63;p47">
            <a:extLst>
              <a:ext uri="{FF2B5EF4-FFF2-40B4-BE49-F238E27FC236}">
                <a16:creationId xmlns:a16="http://schemas.microsoft.com/office/drawing/2014/main" id="{7010422C-787A-2BDE-1055-EDBC5B2EE50C}"/>
              </a:ext>
            </a:extLst>
          </p:cNvPr>
          <p:cNvSpPr txBox="1">
            <a:spLocks/>
          </p:cNvSpPr>
          <p:nvPr/>
        </p:nvSpPr>
        <p:spPr>
          <a:xfrm>
            <a:off x="713349" y="1986814"/>
            <a:ext cx="4893701" cy="163903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dk1"/>
                </a:solidFill>
                <a:latin typeface="Cantarell"/>
                <a:ea typeface="Cantarell"/>
                <a:cs typeface="Cantarell"/>
                <a:sym typeface="Cantarell"/>
              </a:defRPr>
            </a:lvl1pPr>
            <a:lvl2pPr marL="914400" marR="0" lvl="1"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2pPr>
            <a:lvl3pPr marL="1371600" marR="0" lvl="2"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3pPr>
            <a:lvl4pPr marL="1828800" marR="0" lvl="3"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Cantarell"/>
                <a:ea typeface="Cantarell"/>
                <a:cs typeface="Cantarell"/>
                <a:sym typeface="Cantarell"/>
              </a:defRPr>
            </a:lvl4pPr>
            <a:lvl5pPr marL="2286000" marR="0" lvl="4"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5pPr>
            <a:lvl6pPr marL="2743200" marR="0" lvl="5"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6pPr>
            <a:lvl7pPr marL="3200400" marR="0" lvl="6"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Cantarell"/>
                <a:ea typeface="Cantarell"/>
                <a:cs typeface="Cantarell"/>
                <a:sym typeface="Cantarell"/>
              </a:defRPr>
            </a:lvl7pPr>
            <a:lvl8pPr marL="3657600" marR="0" lvl="7"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8pPr>
            <a:lvl9pPr marL="4114800" marR="0" lvl="8" indent="-304800" algn="l" rtl="0">
              <a:lnSpc>
                <a:spcPct val="100000"/>
              </a:lnSpc>
              <a:spcBef>
                <a:spcPts val="1600"/>
              </a:spcBef>
              <a:spcAft>
                <a:spcPts val="160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9pPr>
          </a:lstStyle>
          <a:p>
            <a:pPr marL="285750" lvl="0" indent="-285750">
              <a:buFontTx/>
              <a:buChar char="-"/>
              <a:defRPr/>
            </a:pPr>
            <a:r>
              <a:rPr lang="vi-VN" sz="1400">
                <a:solidFill>
                  <a:schemeClr val="tx1"/>
                </a:solidFill>
                <a:latin typeface="Work Sans" pitchFamily="2" charset="0"/>
              </a:rPr>
              <a:t>Hình học không gian ba chiều</a:t>
            </a:r>
            <a:r>
              <a:rPr lang="en-US" sz="1400">
                <a:solidFill>
                  <a:schemeClr val="tx1"/>
                </a:solidFill>
                <a:latin typeface="Work Sans" pitchFamily="2" charset="0"/>
              </a:rPr>
              <a:t> </a:t>
            </a:r>
            <a:r>
              <a:rPr lang="vi-VN" sz="1400">
                <a:solidFill>
                  <a:schemeClr val="tx1"/>
                </a:solidFill>
                <a:latin typeface="Work Sans" pitchFamily="2" charset="0"/>
              </a:rPr>
              <a:t>là một nhánh của hình học mà nghiên cứu về các đối tượng, hình dạng và mối quan hệ trong không gian ba chiều.</a:t>
            </a:r>
            <a:endParaRPr lang="en-US" sz="1400">
              <a:solidFill>
                <a:schemeClr val="tx1"/>
              </a:solidFill>
              <a:latin typeface="Work Sans" pitchFamily="2" charset="0"/>
            </a:endParaRPr>
          </a:p>
          <a:p>
            <a:pPr marL="285750" lvl="0" indent="-285750">
              <a:buFontTx/>
              <a:buChar char="-"/>
              <a:defRPr/>
            </a:pPr>
            <a:r>
              <a:rPr lang="vi-VN" sz="1400">
                <a:solidFill>
                  <a:schemeClr val="tx1"/>
                </a:solidFill>
                <a:latin typeface="Work Sans" pitchFamily="2" charset="0"/>
              </a:rPr>
              <a:t>Không gian ba chiều là một mô hình </a:t>
            </a:r>
            <a:r>
              <a:rPr lang="vi-VN" sz="1400" err="1">
                <a:solidFill>
                  <a:schemeClr val="tx1"/>
                </a:solidFill>
                <a:latin typeface="Work Sans" pitchFamily="2" charset="0"/>
              </a:rPr>
              <a:t>hình</a:t>
            </a:r>
            <a:r>
              <a:rPr lang="vi-VN" sz="1400">
                <a:solidFill>
                  <a:schemeClr val="tx1"/>
                </a:solidFill>
                <a:latin typeface="Work Sans" pitchFamily="2" charset="0"/>
              </a:rPr>
              <a:t> học có ba</a:t>
            </a:r>
            <a:r>
              <a:rPr lang="en-US" sz="1400">
                <a:solidFill>
                  <a:schemeClr val="tx1"/>
                </a:solidFill>
                <a:latin typeface="Work Sans" pitchFamily="2" charset="0"/>
              </a:rPr>
              <a:t> </a:t>
            </a:r>
            <a:r>
              <a:rPr lang="vi-VN" sz="1400">
                <a:solidFill>
                  <a:schemeClr val="tx1"/>
                </a:solidFill>
                <a:latin typeface="Work Sans" pitchFamily="2" charset="0"/>
              </a:rPr>
              <a:t>thông số</a:t>
            </a:r>
            <a:r>
              <a:rPr lang="en-US" sz="1400">
                <a:solidFill>
                  <a:schemeClr val="tx1"/>
                </a:solidFill>
                <a:latin typeface="Work Sans" pitchFamily="2" charset="0"/>
              </a:rPr>
              <a:t>. </a:t>
            </a:r>
            <a:r>
              <a:rPr lang="vi-VN" sz="1400">
                <a:solidFill>
                  <a:schemeClr val="tx1"/>
                </a:solidFill>
                <a:latin typeface="Work Sans" pitchFamily="2" charset="0"/>
              </a:rPr>
              <a:t>Ba chiều được nhắc đến ở đây thường là chiều dài, chiều rộng, chiều cao (hoặc chiều sâu).</a:t>
            </a:r>
            <a:endParaRPr lang="en-US" sz="1400">
              <a:solidFill>
                <a:schemeClr val="tx1"/>
              </a:solidFill>
              <a:latin typeface="Work Sans" pitchFamily="2" charset="0"/>
            </a:endParaRPr>
          </a:p>
        </p:txBody>
      </p:sp>
      <p:sp>
        <p:nvSpPr>
          <p:cNvPr id="5" name="Google Shape;1763;p47">
            <a:extLst>
              <a:ext uri="{FF2B5EF4-FFF2-40B4-BE49-F238E27FC236}">
                <a16:creationId xmlns:a16="http://schemas.microsoft.com/office/drawing/2014/main" id="{81D361E3-24D8-E1DA-30AC-1EBC3EBEF10B}"/>
              </a:ext>
            </a:extLst>
          </p:cNvPr>
          <p:cNvSpPr txBox="1">
            <a:spLocks/>
          </p:cNvSpPr>
          <p:nvPr/>
        </p:nvSpPr>
        <p:spPr>
          <a:xfrm>
            <a:off x="713349" y="876200"/>
            <a:ext cx="3934851" cy="6525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1pPr>
            <a:lvl2pPr marL="914400" marR="0" lvl="1"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2pPr>
            <a:lvl3pPr marL="1371600" marR="0" lvl="2"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3pPr>
            <a:lvl4pPr marL="1828800" marR="0" lvl="3"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4pPr>
            <a:lvl5pPr marL="2286000" marR="0" lvl="4"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5pPr>
            <a:lvl6pPr marL="2743200" marR="0" lvl="5"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6pPr>
            <a:lvl7pPr marL="3200400" marR="0" lvl="6"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7pPr>
            <a:lvl8pPr marL="3657600" marR="0" lvl="7"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8pPr>
            <a:lvl9pPr marL="4114800" marR="0" lvl="8" indent="-317500" algn="l" rtl="0">
              <a:lnSpc>
                <a:spcPct val="100000"/>
              </a:lnSpc>
              <a:spcBef>
                <a:spcPts val="1600"/>
              </a:spcBef>
              <a:spcAft>
                <a:spcPts val="160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9pPr>
          </a:lstStyle>
          <a:p>
            <a:pPr marL="0" indent="0"/>
            <a:r>
              <a:rPr lang="en-US" sz="3200" b="1">
                <a:solidFill>
                  <a:schemeClr val="tx1"/>
                </a:solidFill>
                <a:latin typeface="Work Sans" pitchFamily="2" charset="0"/>
              </a:rPr>
              <a:t>Cơ sở lý thuyết</a:t>
            </a:r>
            <a:endParaRPr lang="vi-VN" sz="3200" b="1">
              <a:solidFill>
                <a:schemeClr val="tx1"/>
              </a:solidFill>
              <a:latin typeface="Work Sans" pitchFamily="2" charset="0"/>
            </a:endParaRPr>
          </a:p>
        </p:txBody>
      </p:sp>
      <p:sp>
        <p:nvSpPr>
          <p:cNvPr id="8" name="Google Shape;1763;p47">
            <a:extLst>
              <a:ext uri="{FF2B5EF4-FFF2-40B4-BE49-F238E27FC236}">
                <a16:creationId xmlns:a16="http://schemas.microsoft.com/office/drawing/2014/main" id="{274B81CE-B1DE-A9E2-C0B7-5BEEB6F59EAE}"/>
              </a:ext>
            </a:extLst>
          </p:cNvPr>
          <p:cNvSpPr txBox="1">
            <a:spLocks/>
          </p:cNvSpPr>
          <p:nvPr/>
        </p:nvSpPr>
        <p:spPr>
          <a:xfrm>
            <a:off x="813020" y="1528762"/>
            <a:ext cx="1669830" cy="4048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1pPr>
            <a:lvl2pPr marL="914400" marR="0" lvl="1"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2pPr>
            <a:lvl3pPr marL="1371600" marR="0" lvl="2"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3pPr>
            <a:lvl4pPr marL="1828800" marR="0" lvl="3"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4pPr>
            <a:lvl5pPr marL="2286000" marR="0" lvl="4"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5pPr>
            <a:lvl6pPr marL="2743200" marR="0" lvl="5"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6pPr>
            <a:lvl7pPr marL="3200400" marR="0" lvl="6"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7pPr>
            <a:lvl8pPr marL="3657600" marR="0" lvl="7"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8pPr>
            <a:lvl9pPr marL="4114800" marR="0" lvl="8" indent="-317500" algn="l" rtl="0">
              <a:lnSpc>
                <a:spcPct val="100000"/>
              </a:lnSpc>
              <a:spcBef>
                <a:spcPts val="1600"/>
              </a:spcBef>
              <a:spcAft>
                <a:spcPts val="160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9pPr>
          </a:lstStyle>
          <a:p>
            <a:pPr marL="0" marR="0" lvl="0" indent="0" algn="l" defTabSz="914400" rtl="0" eaLnBrk="1" fontAlgn="auto" latinLnBrk="0" hangingPunct="1">
              <a:lnSpc>
                <a:spcPct val="100000"/>
              </a:lnSpc>
              <a:spcBef>
                <a:spcPts val="0"/>
              </a:spcBef>
              <a:spcAft>
                <a:spcPts val="0"/>
              </a:spcAft>
              <a:buClr>
                <a:srgbClr val="FFFFFF"/>
              </a:buClr>
              <a:buSzPts val="1400"/>
              <a:buFont typeface="Cantarell"/>
              <a:buNone/>
              <a:tabLst/>
              <a:defRPr/>
            </a:pPr>
            <a:r>
              <a:rPr kumimoji="0" lang="en-US" sz="2000" b="0" i="1" u="none" strike="noStrike" kern="0" cap="none" spc="0" normalizeH="0" baseline="0" noProof="0" err="1">
                <a:ln>
                  <a:noFill/>
                </a:ln>
                <a:solidFill>
                  <a:schemeClr val="tx1"/>
                </a:solidFill>
                <a:effectLst/>
                <a:uLnTx/>
                <a:uFillTx/>
                <a:latin typeface="Work Sans" pitchFamily="2" charset="0"/>
                <a:sym typeface="Cantarell"/>
              </a:rPr>
              <a:t>Khái</a:t>
            </a:r>
            <a:r>
              <a:rPr kumimoji="0" lang="en-US" sz="2000" b="0" i="1" u="none" strike="noStrike" kern="0" cap="none" spc="0" normalizeH="0" baseline="0" noProof="0">
                <a:ln>
                  <a:noFill/>
                </a:ln>
                <a:solidFill>
                  <a:schemeClr val="tx1"/>
                </a:solidFill>
                <a:effectLst/>
                <a:uLnTx/>
                <a:uFillTx/>
                <a:latin typeface="Work Sans" pitchFamily="2" charset="0"/>
                <a:sym typeface="Cantarell"/>
              </a:rPr>
              <a:t> </a:t>
            </a:r>
            <a:r>
              <a:rPr kumimoji="0" lang="en-US" sz="2000" b="0" i="1" u="none" strike="noStrike" kern="0" cap="none" spc="0" normalizeH="0" baseline="0" noProof="0" err="1">
                <a:ln>
                  <a:noFill/>
                </a:ln>
                <a:solidFill>
                  <a:schemeClr val="tx1"/>
                </a:solidFill>
                <a:effectLst/>
                <a:uLnTx/>
                <a:uFillTx/>
                <a:latin typeface="Work Sans" pitchFamily="2" charset="0"/>
                <a:sym typeface="Cantarell"/>
              </a:rPr>
              <a:t>niệm</a:t>
            </a:r>
            <a:r>
              <a:rPr kumimoji="0" lang="en-US" sz="2000" b="0" i="1" u="none" strike="noStrike" kern="0" cap="none" spc="0" normalizeH="0" baseline="0" noProof="0">
                <a:ln>
                  <a:noFill/>
                </a:ln>
                <a:solidFill>
                  <a:schemeClr val="tx1"/>
                </a:solidFill>
                <a:effectLst/>
                <a:uLnTx/>
                <a:uFillTx/>
                <a:latin typeface="Work Sans" pitchFamily="2" charset="0"/>
                <a:sym typeface="Cantarell"/>
              </a:rPr>
              <a:t>:</a:t>
            </a:r>
            <a:endParaRPr kumimoji="0" lang="vi-VN" sz="2000" b="0" i="1" u="none" strike="noStrike" kern="0" cap="none" spc="0" normalizeH="0" baseline="0" noProof="0">
              <a:ln>
                <a:noFill/>
              </a:ln>
              <a:solidFill>
                <a:schemeClr val="tx1"/>
              </a:solidFill>
              <a:effectLst/>
              <a:uLnTx/>
              <a:uFillTx/>
              <a:latin typeface="Work Sans" pitchFamily="2" charset="0"/>
              <a:sym typeface="Cantarell"/>
            </a:endParaRPr>
          </a:p>
        </p:txBody>
      </p:sp>
      <p:pic>
        <p:nvPicPr>
          <p:cNvPr id="12290" name="Picture 2">
            <a:extLst>
              <a:ext uri="{FF2B5EF4-FFF2-40B4-BE49-F238E27FC236}">
                <a16:creationId xmlns:a16="http://schemas.microsoft.com/office/drawing/2014/main" id="{827CA80B-6730-64E0-9D99-8D41547B3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3900" y="1528762"/>
            <a:ext cx="2626751" cy="2301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283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63;p47">
            <a:extLst>
              <a:ext uri="{FF2B5EF4-FFF2-40B4-BE49-F238E27FC236}">
                <a16:creationId xmlns:a16="http://schemas.microsoft.com/office/drawing/2014/main" id="{560B349E-59E0-39A8-E0E3-44DBFEA5FA3C}"/>
              </a:ext>
            </a:extLst>
          </p:cNvPr>
          <p:cNvSpPr txBox="1">
            <a:spLocks/>
          </p:cNvSpPr>
          <p:nvPr/>
        </p:nvSpPr>
        <p:spPr>
          <a:xfrm>
            <a:off x="880775" y="1933575"/>
            <a:ext cx="6428639" cy="21776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dk1"/>
                </a:solidFill>
                <a:latin typeface="Cantarell"/>
                <a:ea typeface="Cantarell"/>
                <a:cs typeface="Cantarell"/>
                <a:sym typeface="Cantarell"/>
              </a:defRPr>
            </a:lvl1pPr>
            <a:lvl2pPr marL="914400" marR="0" lvl="1"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2pPr>
            <a:lvl3pPr marL="1371600" marR="0" lvl="2"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3pPr>
            <a:lvl4pPr marL="1828800" marR="0" lvl="3"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Cantarell"/>
                <a:ea typeface="Cantarell"/>
                <a:cs typeface="Cantarell"/>
                <a:sym typeface="Cantarell"/>
              </a:defRPr>
            </a:lvl4pPr>
            <a:lvl5pPr marL="2286000" marR="0" lvl="4"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5pPr>
            <a:lvl6pPr marL="2743200" marR="0" lvl="5"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6pPr>
            <a:lvl7pPr marL="3200400" marR="0" lvl="6"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Cantarell"/>
                <a:ea typeface="Cantarell"/>
                <a:cs typeface="Cantarell"/>
                <a:sym typeface="Cantarell"/>
              </a:defRPr>
            </a:lvl7pPr>
            <a:lvl8pPr marL="3657600" marR="0" lvl="7"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8pPr>
            <a:lvl9pPr marL="4114800" marR="0" lvl="8" indent="-304800" algn="l" rtl="0">
              <a:lnSpc>
                <a:spcPct val="100000"/>
              </a:lnSpc>
              <a:spcBef>
                <a:spcPts val="1600"/>
              </a:spcBef>
              <a:spcAft>
                <a:spcPts val="160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9pPr>
          </a:lstStyle>
          <a:p>
            <a:pPr marL="0" marR="0" lvl="0" indent="0" algn="l" defTabSz="914400" rtl="0" eaLnBrk="1" fontAlgn="auto" latinLnBrk="0" hangingPunct="1">
              <a:lnSpc>
                <a:spcPct val="100000"/>
              </a:lnSpc>
              <a:spcBef>
                <a:spcPts val="0"/>
              </a:spcBef>
              <a:spcAft>
                <a:spcPts val="0"/>
              </a:spcAft>
              <a:buClr>
                <a:srgbClr val="434343"/>
              </a:buClr>
              <a:buSzPts val="1200"/>
              <a:buFont typeface="Livvic"/>
              <a:buNone/>
              <a:tabLst/>
              <a:defRPr/>
            </a:pPr>
            <a:r>
              <a:rPr kumimoji="0" lang="vi-VN" sz="1400" b="0" i="0" u="none" strike="noStrike" kern="0" cap="none" spc="0" normalizeH="0" baseline="0" noProof="0">
                <a:ln>
                  <a:noFill/>
                </a:ln>
                <a:solidFill>
                  <a:schemeClr val="tx1"/>
                </a:solidFill>
                <a:effectLst/>
                <a:uLnTx/>
                <a:uFillTx/>
                <a:latin typeface="Work Sans" pitchFamily="2" charset="0"/>
                <a:sym typeface="Cantarell"/>
              </a:rPr>
              <a:t>Hệ tọa độ là một hệ thống sử dụng một hoặc nhiều số, còn gọi là các tọa độ, để xác định duy nhất vị trí của các điểm hoặc các phần tử hình học khác trên một không gian</a:t>
            </a:r>
            <a:r>
              <a:rPr kumimoji="0" lang="en-US" sz="1400" b="0" i="0" u="none" strike="noStrike" kern="0" cap="none" spc="0" normalizeH="0" baseline="0" noProof="0">
                <a:ln>
                  <a:noFill/>
                </a:ln>
                <a:solidFill>
                  <a:schemeClr val="tx1"/>
                </a:solidFill>
                <a:effectLst/>
                <a:uLnTx/>
                <a:uFillTx/>
                <a:latin typeface="Work Sans" pitchFamily="2" charset="0"/>
                <a:sym typeface="Cantarell"/>
              </a:rPr>
              <a:t>.</a:t>
            </a:r>
          </a:p>
          <a:p>
            <a:pPr marL="0" marR="0" lvl="0" indent="0" algn="l" defTabSz="914400" rtl="0" eaLnBrk="1" fontAlgn="auto" latinLnBrk="0" hangingPunct="1">
              <a:lnSpc>
                <a:spcPct val="100000"/>
              </a:lnSpc>
              <a:spcBef>
                <a:spcPts val="0"/>
              </a:spcBef>
              <a:spcAft>
                <a:spcPts val="0"/>
              </a:spcAft>
              <a:buClr>
                <a:srgbClr val="434343"/>
              </a:buClr>
              <a:buSzPts val="1200"/>
              <a:buFont typeface="Livvic"/>
              <a:buNone/>
              <a:tabLst/>
              <a:defRPr/>
            </a:pPr>
            <a:endParaRPr kumimoji="0" lang="en-US" sz="1400" b="0" i="0" u="none" strike="noStrike" kern="0" cap="none" spc="0" normalizeH="0" baseline="0" noProof="0">
              <a:ln>
                <a:noFill/>
              </a:ln>
              <a:solidFill>
                <a:schemeClr val="tx1"/>
              </a:solidFill>
              <a:effectLst/>
              <a:uLnTx/>
              <a:uFillTx/>
              <a:latin typeface="Work Sans" pitchFamily="2" charset="0"/>
              <a:sym typeface="Cantarell"/>
            </a:endParaRPr>
          </a:p>
          <a:p>
            <a:pPr marL="0" lvl="0" indent="0">
              <a:buNone/>
              <a:defRPr/>
            </a:pPr>
            <a:r>
              <a:rPr lang="en-US" sz="1400" err="1">
                <a:solidFill>
                  <a:schemeClr val="tx1"/>
                </a:solidFill>
                <a:latin typeface="Work Sans" pitchFamily="2" charset="0"/>
              </a:rPr>
              <a:t>Các</a:t>
            </a:r>
            <a:r>
              <a:rPr lang="en-US" sz="1400">
                <a:solidFill>
                  <a:schemeClr val="tx1"/>
                </a:solidFill>
                <a:latin typeface="Work Sans" pitchFamily="2" charset="0"/>
              </a:rPr>
              <a:t> </a:t>
            </a:r>
            <a:r>
              <a:rPr lang="en-US" sz="1400" err="1">
                <a:solidFill>
                  <a:schemeClr val="tx1"/>
                </a:solidFill>
                <a:latin typeface="Work Sans" pitchFamily="2" charset="0"/>
              </a:rPr>
              <a:t>hệ</a:t>
            </a:r>
            <a:r>
              <a:rPr lang="en-US" sz="1400">
                <a:solidFill>
                  <a:schemeClr val="tx1"/>
                </a:solidFill>
                <a:latin typeface="Work Sans" pitchFamily="2" charset="0"/>
              </a:rPr>
              <a:t> </a:t>
            </a:r>
            <a:r>
              <a:rPr lang="en-US" sz="1400" err="1">
                <a:solidFill>
                  <a:schemeClr val="tx1"/>
                </a:solidFill>
                <a:latin typeface="Work Sans" pitchFamily="2" charset="0"/>
              </a:rPr>
              <a:t>tọa</a:t>
            </a:r>
            <a:r>
              <a:rPr lang="en-US" sz="1400">
                <a:solidFill>
                  <a:schemeClr val="tx1"/>
                </a:solidFill>
                <a:latin typeface="Work Sans" pitchFamily="2" charset="0"/>
              </a:rPr>
              <a:t> </a:t>
            </a:r>
            <a:r>
              <a:rPr lang="en-US" sz="1400" err="1">
                <a:solidFill>
                  <a:schemeClr val="tx1"/>
                </a:solidFill>
                <a:latin typeface="Work Sans" pitchFamily="2" charset="0"/>
              </a:rPr>
              <a:t>độ</a:t>
            </a:r>
            <a:r>
              <a:rPr lang="en-US" sz="1400">
                <a:solidFill>
                  <a:schemeClr val="tx1"/>
                </a:solidFill>
                <a:latin typeface="Work Sans" pitchFamily="2" charset="0"/>
              </a:rPr>
              <a:t> </a:t>
            </a:r>
            <a:r>
              <a:rPr lang="en-US" sz="1400" err="1">
                <a:solidFill>
                  <a:schemeClr val="tx1"/>
                </a:solidFill>
                <a:latin typeface="Work Sans" pitchFamily="2" charset="0"/>
              </a:rPr>
              <a:t>thông</a:t>
            </a:r>
            <a:r>
              <a:rPr lang="en-US" sz="1400">
                <a:solidFill>
                  <a:schemeClr val="tx1"/>
                </a:solidFill>
                <a:latin typeface="Work Sans" pitchFamily="2" charset="0"/>
              </a:rPr>
              <a:t> </a:t>
            </a:r>
            <a:r>
              <a:rPr lang="en-US" sz="1400" err="1">
                <a:solidFill>
                  <a:schemeClr val="tx1"/>
                </a:solidFill>
                <a:latin typeface="Work Sans" pitchFamily="2" charset="0"/>
              </a:rPr>
              <a:t>thường</a:t>
            </a:r>
            <a:r>
              <a:rPr lang="en-US" sz="1400">
                <a:solidFill>
                  <a:schemeClr val="tx1"/>
                </a:solidFill>
                <a:latin typeface="Work Sans" pitchFamily="2" charset="0"/>
              </a:rPr>
              <a:t>:</a:t>
            </a:r>
          </a:p>
          <a:p>
            <a:pPr marL="285750" lvl="0" indent="-285750">
              <a:buFont typeface="Arial" panose="020B0604020202020204" pitchFamily="34" charset="0"/>
              <a:buChar char="•"/>
              <a:defRPr/>
            </a:pPr>
            <a:r>
              <a:rPr lang="en-US" sz="1400" err="1">
                <a:solidFill>
                  <a:schemeClr val="tx1"/>
                </a:solidFill>
                <a:latin typeface="Work Sans" pitchFamily="2" charset="0"/>
              </a:rPr>
              <a:t>Hệ</a:t>
            </a:r>
            <a:r>
              <a:rPr lang="en-US" sz="1400">
                <a:solidFill>
                  <a:schemeClr val="tx1"/>
                </a:solidFill>
                <a:latin typeface="Work Sans" pitchFamily="2" charset="0"/>
              </a:rPr>
              <a:t> </a:t>
            </a:r>
            <a:r>
              <a:rPr lang="en-US" sz="1400" err="1">
                <a:solidFill>
                  <a:schemeClr val="tx1"/>
                </a:solidFill>
                <a:latin typeface="Work Sans" pitchFamily="2" charset="0"/>
              </a:rPr>
              <a:t>tọa</a:t>
            </a:r>
            <a:r>
              <a:rPr lang="en-US" sz="1400">
                <a:solidFill>
                  <a:schemeClr val="tx1"/>
                </a:solidFill>
                <a:latin typeface="Work Sans" pitchFamily="2" charset="0"/>
              </a:rPr>
              <a:t> </a:t>
            </a:r>
            <a:r>
              <a:rPr lang="en-US" sz="1400" err="1">
                <a:solidFill>
                  <a:schemeClr val="tx1"/>
                </a:solidFill>
                <a:latin typeface="Work Sans" pitchFamily="2" charset="0"/>
              </a:rPr>
              <a:t>độ</a:t>
            </a:r>
            <a:r>
              <a:rPr lang="en-US" sz="1400">
                <a:solidFill>
                  <a:schemeClr val="tx1"/>
                </a:solidFill>
                <a:latin typeface="Work Sans" pitchFamily="2" charset="0"/>
              </a:rPr>
              <a:t> Descartes.</a:t>
            </a:r>
          </a:p>
          <a:p>
            <a:pPr marL="285750" lvl="0" indent="-285750">
              <a:buFont typeface="Arial" panose="020B0604020202020204" pitchFamily="34" charset="0"/>
              <a:buChar char="•"/>
              <a:defRPr/>
            </a:pPr>
            <a:r>
              <a:rPr lang="en-US" sz="1400" err="1">
                <a:solidFill>
                  <a:schemeClr val="tx1"/>
                </a:solidFill>
                <a:latin typeface="Work Sans" pitchFamily="2" charset="0"/>
              </a:rPr>
              <a:t>Hệ</a:t>
            </a:r>
            <a:r>
              <a:rPr lang="en-US" sz="1400">
                <a:solidFill>
                  <a:schemeClr val="tx1"/>
                </a:solidFill>
                <a:latin typeface="Work Sans" pitchFamily="2" charset="0"/>
              </a:rPr>
              <a:t> </a:t>
            </a:r>
            <a:r>
              <a:rPr lang="en-US" sz="1400" err="1">
                <a:solidFill>
                  <a:schemeClr val="tx1"/>
                </a:solidFill>
                <a:latin typeface="Work Sans" pitchFamily="2" charset="0"/>
              </a:rPr>
              <a:t>tọa</a:t>
            </a:r>
            <a:r>
              <a:rPr lang="en-US" sz="1400">
                <a:solidFill>
                  <a:schemeClr val="tx1"/>
                </a:solidFill>
                <a:latin typeface="Work Sans" pitchFamily="2" charset="0"/>
              </a:rPr>
              <a:t> </a:t>
            </a:r>
            <a:r>
              <a:rPr lang="en-US" sz="1400" err="1">
                <a:solidFill>
                  <a:schemeClr val="tx1"/>
                </a:solidFill>
                <a:latin typeface="Work Sans" pitchFamily="2" charset="0"/>
              </a:rPr>
              <a:t>độ</a:t>
            </a:r>
            <a:r>
              <a:rPr lang="en-US" sz="1400">
                <a:solidFill>
                  <a:schemeClr val="tx1"/>
                </a:solidFill>
                <a:latin typeface="Work Sans" pitchFamily="2" charset="0"/>
              </a:rPr>
              <a:t> </a:t>
            </a:r>
            <a:r>
              <a:rPr lang="en-US" sz="1400" err="1">
                <a:solidFill>
                  <a:schemeClr val="tx1"/>
                </a:solidFill>
                <a:latin typeface="Work Sans" pitchFamily="2" charset="0"/>
              </a:rPr>
              <a:t>trụ</a:t>
            </a:r>
            <a:r>
              <a:rPr lang="en-US" sz="1400">
                <a:solidFill>
                  <a:schemeClr val="tx1"/>
                </a:solidFill>
                <a:latin typeface="Work Sans" pitchFamily="2" charset="0"/>
              </a:rPr>
              <a:t>.</a:t>
            </a:r>
          </a:p>
          <a:p>
            <a:pPr marL="285750" lvl="0" indent="-285750">
              <a:buFont typeface="Arial" panose="020B0604020202020204" pitchFamily="34" charset="0"/>
              <a:buChar char="•"/>
              <a:defRPr/>
            </a:pPr>
            <a:r>
              <a:rPr lang="en-US" sz="1400" err="1">
                <a:solidFill>
                  <a:schemeClr val="tx1"/>
                </a:solidFill>
                <a:latin typeface="Work Sans" pitchFamily="2" charset="0"/>
              </a:rPr>
              <a:t>Hệ</a:t>
            </a:r>
            <a:r>
              <a:rPr lang="en-US" sz="1400">
                <a:solidFill>
                  <a:schemeClr val="tx1"/>
                </a:solidFill>
                <a:latin typeface="Work Sans" pitchFamily="2" charset="0"/>
              </a:rPr>
              <a:t> </a:t>
            </a:r>
            <a:r>
              <a:rPr lang="en-US" sz="1400" err="1">
                <a:solidFill>
                  <a:schemeClr val="tx1"/>
                </a:solidFill>
                <a:latin typeface="Work Sans" pitchFamily="2" charset="0"/>
              </a:rPr>
              <a:t>tọa</a:t>
            </a:r>
            <a:r>
              <a:rPr lang="en-US" sz="1400">
                <a:solidFill>
                  <a:schemeClr val="tx1"/>
                </a:solidFill>
                <a:latin typeface="Work Sans" pitchFamily="2" charset="0"/>
              </a:rPr>
              <a:t> </a:t>
            </a:r>
            <a:r>
              <a:rPr lang="en-US" sz="1400" err="1">
                <a:solidFill>
                  <a:schemeClr val="tx1"/>
                </a:solidFill>
                <a:latin typeface="Work Sans" pitchFamily="2" charset="0"/>
              </a:rPr>
              <a:t>độ</a:t>
            </a:r>
            <a:r>
              <a:rPr lang="en-US" sz="1400">
                <a:solidFill>
                  <a:schemeClr val="tx1"/>
                </a:solidFill>
                <a:latin typeface="Work Sans" pitchFamily="2" charset="0"/>
              </a:rPr>
              <a:t> </a:t>
            </a:r>
            <a:r>
              <a:rPr lang="en-US" sz="1400" err="1">
                <a:solidFill>
                  <a:schemeClr val="tx1"/>
                </a:solidFill>
                <a:latin typeface="Work Sans" pitchFamily="2" charset="0"/>
              </a:rPr>
              <a:t>cầu</a:t>
            </a:r>
            <a:r>
              <a:rPr lang="en-US" sz="1400">
                <a:solidFill>
                  <a:schemeClr val="tx1"/>
                </a:solidFill>
                <a:latin typeface="Work Sans" pitchFamily="2" charset="0"/>
              </a:rPr>
              <a:t>.</a:t>
            </a:r>
          </a:p>
          <a:p>
            <a:pPr marL="0" marR="0" lvl="0" indent="0" algn="l" defTabSz="914400" rtl="0" eaLnBrk="1" fontAlgn="auto" latinLnBrk="0" hangingPunct="1">
              <a:lnSpc>
                <a:spcPct val="100000"/>
              </a:lnSpc>
              <a:spcBef>
                <a:spcPts val="0"/>
              </a:spcBef>
              <a:spcAft>
                <a:spcPts val="0"/>
              </a:spcAft>
              <a:buClr>
                <a:srgbClr val="434343"/>
              </a:buClr>
              <a:buSzPts val="1200"/>
              <a:buFont typeface="Livvic"/>
              <a:buNone/>
              <a:tabLst/>
              <a:defRPr/>
            </a:pPr>
            <a:endParaRPr kumimoji="0" lang="en-US" sz="1400" b="0" i="0" u="none" strike="noStrike" kern="0" cap="none" spc="0" normalizeH="0" baseline="0" noProof="0">
              <a:ln>
                <a:noFill/>
              </a:ln>
              <a:solidFill>
                <a:schemeClr val="tx1"/>
              </a:solidFill>
              <a:effectLst/>
              <a:uLnTx/>
              <a:uFillTx/>
              <a:latin typeface="Work Sans" pitchFamily="2" charset="0"/>
              <a:sym typeface="Cantarell"/>
            </a:endParaRPr>
          </a:p>
        </p:txBody>
      </p:sp>
      <p:sp>
        <p:nvSpPr>
          <p:cNvPr id="7" name="Google Shape;1763;p47">
            <a:extLst>
              <a:ext uri="{FF2B5EF4-FFF2-40B4-BE49-F238E27FC236}">
                <a16:creationId xmlns:a16="http://schemas.microsoft.com/office/drawing/2014/main" id="{4AE708D4-ED29-18F5-6EB0-EEDB2B7C94CD}"/>
              </a:ext>
            </a:extLst>
          </p:cNvPr>
          <p:cNvSpPr txBox="1">
            <a:spLocks/>
          </p:cNvSpPr>
          <p:nvPr/>
        </p:nvSpPr>
        <p:spPr>
          <a:xfrm>
            <a:off x="880775" y="1528762"/>
            <a:ext cx="5449828" cy="4048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1pPr>
            <a:lvl2pPr marL="914400" marR="0" lvl="1"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2pPr>
            <a:lvl3pPr marL="1371600" marR="0" lvl="2"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3pPr>
            <a:lvl4pPr marL="1828800" marR="0" lvl="3"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4pPr>
            <a:lvl5pPr marL="2286000" marR="0" lvl="4"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5pPr>
            <a:lvl6pPr marL="2743200" marR="0" lvl="5"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6pPr>
            <a:lvl7pPr marL="3200400" marR="0" lvl="6"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7pPr>
            <a:lvl8pPr marL="3657600" marR="0" lvl="7"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8pPr>
            <a:lvl9pPr marL="4114800" marR="0" lvl="8" indent="-317500" algn="l" rtl="0">
              <a:lnSpc>
                <a:spcPct val="100000"/>
              </a:lnSpc>
              <a:spcBef>
                <a:spcPts val="1600"/>
              </a:spcBef>
              <a:spcAft>
                <a:spcPts val="160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9pPr>
          </a:lstStyle>
          <a:p>
            <a:pPr marL="0" marR="0" lvl="0" indent="0" algn="l" defTabSz="914400" rtl="0" eaLnBrk="1" fontAlgn="auto" latinLnBrk="0" hangingPunct="1">
              <a:lnSpc>
                <a:spcPct val="100000"/>
              </a:lnSpc>
              <a:spcBef>
                <a:spcPts val="0"/>
              </a:spcBef>
              <a:spcAft>
                <a:spcPts val="0"/>
              </a:spcAft>
              <a:buClr>
                <a:srgbClr val="FFFFFF"/>
              </a:buClr>
              <a:buSzPts val="1400"/>
              <a:buFont typeface="Cantarell"/>
              <a:buNone/>
              <a:tabLst/>
              <a:defRPr/>
            </a:pPr>
            <a:r>
              <a:rPr kumimoji="0" lang="en-US" sz="2000" i="1" u="none" strike="noStrike" kern="0" cap="none" spc="0" normalizeH="0" baseline="0" noProof="0" err="1">
                <a:ln>
                  <a:noFill/>
                </a:ln>
                <a:solidFill>
                  <a:schemeClr val="tx1"/>
                </a:solidFill>
                <a:effectLst/>
                <a:uLnTx/>
                <a:uFillTx/>
                <a:latin typeface="Work Sans" pitchFamily="2" charset="0"/>
                <a:sym typeface="Cantarell"/>
              </a:rPr>
              <a:t>Các</a:t>
            </a:r>
            <a:r>
              <a:rPr kumimoji="0" lang="en-US" sz="2000" i="1" u="none" strike="noStrike" kern="0" cap="none" spc="0" normalizeH="0" baseline="0" noProof="0">
                <a:ln>
                  <a:noFill/>
                </a:ln>
                <a:solidFill>
                  <a:schemeClr val="tx1"/>
                </a:solidFill>
                <a:effectLst/>
                <a:uLnTx/>
                <a:uFillTx/>
                <a:latin typeface="Work Sans" pitchFamily="2" charset="0"/>
                <a:sym typeface="Cantarell"/>
              </a:rPr>
              <a:t> </a:t>
            </a:r>
            <a:r>
              <a:rPr kumimoji="0" lang="en-US" sz="2000" i="1" u="none" strike="noStrike" kern="0" cap="none" spc="0" normalizeH="0" baseline="0" noProof="0" err="1">
                <a:ln>
                  <a:noFill/>
                </a:ln>
                <a:solidFill>
                  <a:schemeClr val="tx1"/>
                </a:solidFill>
                <a:effectLst/>
                <a:uLnTx/>
                <a:uFillTx/>
                <a:latin typeface="Work Sans" pitchFamily="2" charset="0"/>
                <a:sym typeface="Cantarell"/>
              </a:rPr>
              <a:t>hệ</a:t>
            </a:r>
            <a:r>
              <a:rPr kumimoji="0" lang="en-US" sz="2000" i="1" u="none" strike="noStrike" kern="0" cap="none" spc="0" normalizeH="0" baseline="0" noProof="0">
                <a:ln>
                  <a:noFill/>
                </a:ln>
                <a:solidFill>
                  <a:schemeClr val="tx1"/>
                </a:solidFill>
                <a:effectLst/>
                <a:uLnTx/>
                <a:uFillTx/>
                <a:latin typeface="Work Sans" pitchFamily="2" charset="0"/>
                <a:sym typeface="Cantarell"/>
              </a:rPr>
              <a:t> </a:t>
            </a:r>
            <a:r>
              <a:rPr kumimoji="0" lang="en-US" sz="2000" i="1" u="none" strike="noStrike" kern="0" cap="none" spc="0" normalizeH="0" baseline="0" noProof="0" err="1">
                <a:ln>
                  <a:noFill/>
                </a:ln>
                <a:solidFill>
                  <a:schemeClr val="tx1"/>
                </a:solidFill>
                <a:effectLst/>
                <a:uLnTx/>
                <a:uFillTx/>
                <a:latin typeface="Work Sans" pitchFamily="2" charset="0"/>
                <a:sym typeface="Cantarell"/>
              </a:rPr>
              <a:t>tọa</a:t>
            </a:r>
            <a:r>
              <a:rPr kumimoji="0" lang="en-US" sz="2000" i="1" u="none" strike="noStrike" kern="0" cap="none" spc="0" normalizeH="0" baseline="0" noProof="0">
                <a:ln>
                  <a:noFill/>
                </a:ln>
                <a:solidFill>
                  <a:schemeClr val="tx1"/>
                </a:solidFill>
                <a:effectLst/>
                <a:uLnTx/>
                <a:uFillTx/>
                <a:latin typeface="Work Sans" pitchFamily="2" charset="0"/>
                <a:sym typeface="Cantarell"/>
              </a:rPr>
              <a:t> </a:t>
            </a:r>
            <a:r>
              <a:rPr kumimoji="0" lang="en-US" sz="2000" i="1" u="none" strike="noStrike" kern="0" cap="none" spc="0" normalizeH="0" baseline="0" noProof="0" err="1">
                <a:ln>
                  <a:noFill/>
                </a:ln>
                <a:solidFill>
                  <a:schemeClr val="tx1"/>
                </a:solidFill>
                <a:effectLst/>
                <a:uLnTx/>
                <a:uFillTx/>
                <a:latin typeface="Work Sans" pitchFamily="2" charset="0"/>
                <a:sym typeface="Cantarell"/>
              </a:rPr>
              <a:t>độ</a:t>
            </a:r>
            <a:r>
              <a:rPr kumimoji="0" lang="en-US" sz="2000" i="1" u="none" strike="noStrike" kern="0" cap="none" spc="0" normalizeH="0" baseline="0" noProof="0">
                <a:ln>
                  <a:noFill/>
                </a:ln>
                <a:solidFill>
                  <a:schemeClr val="tx1"/>
                </a:solidFill>
                <a:effectLst/>
                <a:uLnTx/>
                <a:uFillTx/>
                <a:latin typeface="Work Sans" pitchFamily="2" charset="0"/>
                <a:sym typeface="Cantarell"/>
              </a:rPr>
              <a:t> </a:t>
            </a:r>
            <a:r>
              <a:rPr kumimoji="0" lang="en-US" sz="2000" i="1" u="none" strike="noStrike" kern="0" cap="none" spc="0" normalizeH="0" baseline="0" noProof="0" err="1">
                <a:ln>
                  <a:noFill/>
                </a:ln>
                <a:solidFill>
                  <a:schemeClr val="tx1"/>
                </a:solidFill>
                <a:effectLst/>
                <a:uLnTx/>
                <a:uFillTx/>
                <a:latin typeface="Work Sans" pitchFamily="2" charset="0"/>
                <a:sym typeface="Cantarell"/>
              </a:rPr>
              <a:t>trong</a:t>
            </a:r>
            <a:r>
              <a:rPr kumimoji="0" lang="en-US" sz="2000" i="1" u="none" strike="noStrike" kern="0" cap="none" spc="0" normalizeH="0" baseline="0" noProof="0">
                <a:ln>
                  <a:noFill/>
                </a:ln>
                <a:solidFill>
                  <a:schemeClr val="tx1"/>
                </a:solidFill>
                <a:effectLst/>
                <a:uLnTx/>
                <a:uFillTx/>
                <a:latin typeface="Work Sans" pitchFamily="2" charset="0"/>
                <a:sym typeface="Cantarell"/>
              </a:rPr>
              <a:t> </a:t>
            </a:r>
            <a:r>
              <a:rPr kumimoji="0" lang="en-US" sz="2000" i="1" u="none" strike="noStrike" kern="0" cap="none" spc="0" normalizeH="0" baseline="0" noProof="0" err="1">
                <a:ln>
                  <a:noFill/>
                </a:ln>
                <a:solidFill>
                  <a:schemeClr val="tx1"/>
                </a:solidFill>
                <a:effectLst/>
                <a:uLnTx/>
                <a:uFillTx/>
                <a:latin typeface="Work Sans" pitchFamily="2" charset="0"/>
                <a:sym typeface="Cantarell"/>
              </a:rPr>
              <a:t>không</a:t>
            </a:r>
            <a:r>
              <a:rPr kumimoji="0" lang="en-US" sz="2000" i="1" u="none" strike="noStrike" kern="0" cap="none" spc="0" normalizeH="0" baseline="0" noProof="0">
                <a:ln>
                  <a:noFill/>
                </a:ln>
                <a:solidFill>
                  <a:schemeClr val="tx1"/>
                </a:solidFill>
                <a:effectLst/>
                <a:uLnTx/>
                <a:uFillTx/>
                <a:latin typeface="Work Sans" pitchFamily="2" charset="0"/>
                <a:sym typeface="Cantarell"/>
              </a:rPr>
              <a:t> </a:t>
            </a:r>
            <a:r>
              <a:rPr kumimoji="0" lang="en-US" sz="2000" i="1" u="none" strike="noStrike" kern="0" cap="none" spc="0" normalizeH="0" baseline="0" noProof="0" err="1">
                <a:ln>
                  <a:noFill/>
                </a:ln>
                <a:solidFill>
                  <a:schemeClr val="tx1"/>
                </a:solidFill>
                <a:effectLst/>
                <a:uLnTx/>
                <a:uFillTx/>
                <a:latin typeface="Work Sans" pitchFamily="2" charset="0"/>
                <a:sym typeface="Cantarell"/>
              </a:rPr>
              <a:t>gian</a:t>
            </a:r>
            <a:r>
              <a:rPr kumimoji="0" lang="en-US" sz="2000" i="1" u="none" strike="noStrike" kern="0" cap="none" spc="0" normalizeH="0" baseline="0" noProof="0">
                <a:ln>
                  <a:noFill/>
                </a:ln>
                <a:solidFill>
                  <a:schemeClr val="tx1"/>
                </a:solidFill>
                <a:effectLst/>
                <a:uLnTx/>
                <a:uFillTx/>
                <a:latin typeface="Work Sans" pitchFamily="2" charset="0"/>
                <a:sym typeface="Cantarell"/>
              </a:rPr>
              <a:t> 3 </a:t>
            </a:r>
            <a:r>
              <a:rPr kumimoji="0" lang="en-US" sz="2000" i="1" u="none" strike="noStrike" kern="0" cap="none" spc="0" normalizeH="0" baseline="0" noProof="0" err="1">
                <a:ln>
                  <a:noFill/>
                </a:ln>
                <a:solidFill>
                  <a:schemeClr val="tx1"/>
                </a:solidFill>
                <a:effectLst/>
                <a:uLnTx/>
                <a:uFillTx/>
                <a:latin typeface="Work Sans" pitchFamily="2" charset="0"/>
                <a:sym typeface="Cantarell"/>
              </a:rPr>
              <a:t>chiều</a:t>
            </a:r>
            <a:r>
              <a:rPr kumimoji="0" lang="en-US" sz="2000" i="1" u="none" strike="noStrike" kern="0" cap="none" spc="0" normalizeH="0" baseline="0" noProof="0">
                <a:ln>
                  <a:noFill/>
                </a:ln>
                <a:solidFill>
                  <a:schemeClr val="tx1"/>
                </a:solidFill>
                <a:effectLst/>
                <a:uLnTx/>
                <a:uFillTx/>
                <a:latin typeface="Work Sans" pitchFamily="2" charset="0"/>
                <a:sym typeface="Cantarell"/>
              </a:rPr>
              <a:t>:</a:t>
            </a:r>
            <a:endParaRPr kumimoji="0" lang="vi-VN" sz="2000" i="1" u="none" strike="noStrike" kern="0" cap="none" spc="0" normalizeH="0" baseline="0" noProof="0">
              <a:ln>
                <a:noFill/>
              </a:ln>
              <a:solidFill>
                <a:schemeClr val="tx1"/>
              </a:solidFill>
              <a:effectLst/>
              <a:uLnTx/>
              <a:uFillTx/>
              <a:latin typeface="Work Sans" pitchFamily="2" charset="0"/>
              <a:sym typeface="Cantarell"/>
            </a:endParaRPr>
          </a:p>
        </p:txBody>
      </p:sp>
      <p:sp>
        <p:nvSpPr>
          <p:cNvPr id="9" name="Google Shape;1763;p47">
            <a:extLst>
              <a:ext uri="{FF2B5EF4-FFF2-40B4-BE49-F238E27FC236}">
                <a16:creationId xmlns:a16="http://schemas.microsoft.com/office/drawing/2014/main" id="{E3966DFD-674C-4098-3A32-6899DD0A869C}"/>
              </a:ext>
            </a:extLst>
          </p:cNvPr>
          <p:cNvSpPr txBox="1">
            <a:spLocks/>
          </p:cNvSpPr>
          <p:nvPr/>
        </p:nvSpPr>
        <p:spPr>
          <a:xfrm>
            <a:off x="713349" y="876200"/>
            <a:ext cx="3934851" cy="6525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1pPr>
            <a:lvl2pPr marL="914400" marR="0" lvl="1"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2pPr>
            <a:lvl3pPr marL="1371600" marR="0" lvl="2"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3pPr>
            <a:lvl4pPr marL="1828800" marR="0" lvl="3"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4pPr>
            <a:lvl5pPr marL="2286000" marR="0" lvl="4"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5pPr>
            <a:lvl6pPr marL="2743200" marR="0" lvl="5"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6pPr>
            <a:lvl7pPr marL="3200400" marR="0" lvl="6"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7pPr>
            <a:lvl8pPr marL="3657600" marR="0" lvl="7"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8pPr>
            <a:lvl9pPr marL="4114800" marR="0" lvl="8" indent="-317500" algn="l" rtl="0">
              <a:lnSpc>
                <a:spcPct val="100000"/>
              </a:lnSpc>
              <a:spcBef>
                <a:spcPts val="1600"/>
              </a:spcBef>
              <a:spcAft>
                <a:spcPts val="160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9pPr>
          </a:lstStyle>
          <a:p>
            <a:pPr marL="0" indent="0"/>
            <a:r>
              <a:rPr lang="en-US" sz="3200" b="1" err="1">
                <a:solidFill>
                  <a:schemeClr val="tx1"/>
                </a:solidFill>
                <a:latin typeface="Work Sans" pitchFamily="2" charset="0"/>
              </a:rPr>
              <a:t>Cơ</a:t>
            </a:r>
            <a:r>
              <a:rPr lang="en-US" sz="3200" b="1">
                <a:solidFill>
                  <a:schemeClr val="tx1"/>
                </a:solidFill>
                <a:latin typeface="Work Sans" pitchFamily="2" charset="0"/>
              </a:rPr>
              <a:t> </a:t>
            </a:r>
            <a:r>
              <a:rPr lang="en-US" sz="3200" b="1" err="1">
                <a:solidFill>
                  <a:schemeClr val="tx1"/>
                </a:solidFill>
                <a:latin typeface="Work Sans" pitchFamily="2" charset="0"/>
              </a:rPr>
              <a:t>sở</a:t>
            </a:r>
            <a:r>
              <a:rPr lang="en-US" sz="3200" b="1">
                <a:solidFill>
                  <a:schemeClr val="tx1"/>
                </a:solidFill>
                <a:latin typeface="Work Sans" pitchFamily="2" charset="0"/>
              </a:rPr>
              <a:t> </a:t>
            </a:r>
            <a:r>
              <a:rPr lang="en-US" sz="3200" b="1" err="1">
                <a:solidFill>
                  <a:schemeClr val="tx1"/>
                </a:solidFill>
                <a:latin typeface="Work Sans" pitchFamily="2" charset="0"/>
              </a:rPr>
              <a:t>lý</a:t>
            </a:r>
            <a:r>
              <a:rPr lang="en-US" sz="3200" b="1">
                <a:solidFill>
                  <a:schemeClr val="tx1"/>
                </a:solidFill>
                <a:latin typeface="Work Sans" pitchFamily="2" charset="0"/>
              </a:rPr>
              <a:t> </a:t>
            </a:r>
            <a:r>
              <a:rPr lang="en-US" sz="3200" b="1" err="1">
                <a:solidFill>
                  <a:schemeClr val="tx1"/>
                </a:solidFill>
                <a:latin typeface="Work Sans" pitchFamily="2" charset="0"/>
              </a:rPr>
              <a:t>thuyết</a:t>
            </a:r>
            <a:endParaRPr lang="vi-VN" sz="3200" b="1">
              <a:solidFill>
                <a:schemeClr val="tx1"/>
              </a:solidFill>
              <a:latin typeface="Work Sans" pitchFamily="2" charset="0"/>
            </a:endParaRPr>
          </a:p>
        </p:txBody>
      </p:sp>
    </p:spTree>
    <p:extLst>
      <p:ext uri="{BB962C8B-B14F-4D97-AF65-F5344CB8AC3E}">
        <p14:creationId xmlns:p14="http://schemas.microsoft.com/office/powerpoint/2010/main" val="401305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63;p47">
            <a:extLst>
              <a:ext uri="{FF2B5EF4-FFF2-40B4-BE49-F238E27FC236}">
                <a16:creationId xmlns:a16="http://schemas.microsoft.com/office/drawing/2014/main" id="{560B349E-59E0-39A8-E0E3-44DBFEA5FA3C}"/>
              </a:ext>
            </a:extLst>
          </p:cNvPr>
          <p:cNvSpPr txBox="1">
            <a:spLocks/>
          </p:cNvSpPr>
          <p:nvPr/>
        </p:nvSpPr>
        <p:spPr>
          <a:xfrm>
            <a:off x="880775" y="1933575"/>
            <a:ext cx="6428639" cy="21776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dk1"/>
                </a:solidFill>
                <a:latin typeface="Cantarell"/>
                <a:ea typeface="Cantarell"/>
                <a:cs typeface="Cantarell"/>
                <a:sym typeface="Cantarell"/>
              </a:defRPr>
            </a:lvl1pPr>
            <a:lvl2pPr marL="914400" marR="0" lvl="1"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2pPr>
            <a:lvl3pPr marL="1371600" marR="0" lvl="2"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3pPr>
            <a:lvl4pPr marL="1828800" marR="0" lvl="3"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Cantarell"/>
                <a:ea typeface="Cantarell"/>
                <a:cs typeface="Cantarell"/>
                <a:sym typeface="Cantarell"/>
              </a:defRPr>
            </a:lvl4pPr>
            <a:lvl5pPr marL="2286000" marR="0" lvl="4"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5pPr>
            <a:lvl6pPr marL="2743200" marR="0" lvl="5"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6pPr>
            <a:lvl7pPr marL="3200400" marR="0" lvl="6"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Cantarell"/>
                <a:ea typeface="Cantarell"/>
                <a:cs typeface="Cantarell"/>
                <a:sym typeface="Cantarell"/>
              </a:defRPr>
            </a:lvl7pPr>
            <a:lvl8pPr marL="3657600" marR="0" lvl="7"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8pPr>
            <a:lvl9pPr marL="4114800" marR="0" lvl="8" indent="-304800" algn="l" rtl="0">
              <a:lnSpc>
                <a:spcPct val="100000"/>
              </a:lnSpc>
              <a:spcBef>
                <a:spcPts val="1600"/>
              </a:spcBef>
              <a:spcAft>
                <a:spcPts val="160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9pPr>
          </a:lstStyle>
          <a:p>
            <a:pPr marL="0" marR="0" lvl="0" indent="0" algn="l" defTabSz="914400" rtl="0" eaLnBrk="1" fontAlgn="auto" latinLnBrk="0" hangingPunct="1">
              <a:lnSpc>
                <a:spcPct val="100000"/>
              </a:lnSpc>
              <a:spcBef>
                <a:spcPts val="0"/>
              </a:spcBef>
              <a:spcAft>
                <a:spcPts val="0"/>
              </a:spcAft>
              <a:buClr>
                <a:srgbClr val="434343"/>
              </a:buClr>
              <a:buSzPts val="1200"/>
              <a:buFont typeface="Livvic"/>
              <a:buNone/>
              <a:tabLst/>
              <a:defRPr/>
            </a:pPr>
            <a:r>
              <a:rPr kumimoji="0" lang="en-US" sz="1400" b="0" i="0" u="none" strike="noStrike" kern="0" cap="none" spc="0" normalizeH="0" baseline="0" noProof="0">
                <a:ln>
                  <a:noFill/>
                </a:ln>
                <a:solidFill>
                  <a:schemeClr val="tx1"/>
                </a:solidFill>
                <a:effectLst/>
                <a:uLnTx/>
                <a:uFillTx/>
                <a:latin typeface="Work Sans" pitchFamily="2" charset="0"/>
                <a:sym typeface="Cantarell"/>
              </a:rPr>
              <a:t>Trong</a:t>
            </a:r>
            <a:r>
              <a:rPr kumimoji="0" lang="en-US" sz="1400" b="0" i="0" u="none" strike="noStrike" kern="0" cap="none" spc="0" normalizeH="0" noProof="0">
                <a:ln>
                  <a:noFill/>
                </a:ln>
                <a:solidFill>
                  <a:schemeClr val="tx1"/>
                </a:solidFill>
                <a:effectLst/>
                <a:uLnTx/>
                <a:uFillTx/>
                <a:latin typeface="Work Sans" pitchFamily="2" charset="0"/>
                <a:sym typeface="Cantarell"/>
              </a:rPr>
              <a:t> </a:t>
            </a:r>
            <a:r>
              <a:rPr kumimoji="0" lang="en-US" sz="1400" b="0" i="0" u="none" strike="noStrike" kern="0" cap="none" spc="0" normalizeH="0" noProof="0" err="1">
                <a:ln>
                  <a:noFill/>
                </a:ln>
                <a:solidFill>
                  <a:schemeClr val="tx1"/>
                </a:solidFill>
                <a:effectLst/>
                <a:uLnTx/>
                <a:uFillTx/>
                <a:latin typeface="Work Sans" pitchFamily="2" charset="0"/>
                <a:sym typeface="Cantarell"/>
              </a:rPr>
              <a:t>đồ</a:t>
            </a:r>
            <a:r>
              <a:rPr kumimoji="0" lang="en-US" sz="1400" b="0" i="0" u="none" strike="noStrike" kern="0" cap="none" spc="0" normalizeH="0" noProof="0">
                <a:ln>
                  <a:noFill/>
                </a:ln>
                <a:solidFill>
                  <a:schemeClr val="tx1"/>
                </a:solidFill>
                <a:effectLst/>
                <a:uLnTx/>
                <a:uFillTx/>
                <a:latin typeface="Work Sans" pitchFamily="2" charset="0"/>
                <a:sym typeface="Cantarell"/>
              </a:rPr>
              <a:t> </a:t>
            </a:r>
            <a:r>
              <a:rPr kumimoji="0" lang="en-US" sz="1400" b="0" i="0" u="none" strike="noStrike" kern="0" cap="none" spc="0" normalizeH="0" noProof="0" err="1">
                <a:ln>
                  <a:noFill/>
                </a:ln>
                <a:solidFill>
                  <a:schemeClr val="tx1"/>
                </a:solidFill>
                <a:effectLst/>
                <a:uLnTx/>
                <a:uFillTx/>
                <a:latin typeface="Work Sans" pitchFamily="2" charset="0"/>
                <a:sym typeface="Cantarell"/>
              </a:rPr>
              <a:t>họa</a:t>
            </a:r>
            <a:r>
              <a:rPr kumimoji="0" lang="en-US" sz="1400" b="0" i="0" u="none" strike="noStrike" kern="0" cap="none" spc="0" normalizeH="0" noProof="0">
                <a:ln>
                  <a:noFill/>
                </a:ln>
                <a:solidFill>
                  <a:schemeClr val="tx1"/>
                </a:solidFill>
                <a:effectLst/>
                <a:uLnTx/>
                <a:uFillTx/>
                <a:latin typeface="Work Sans" pitchFamily="2" charset="0"/>
                <a:sym typeface="Cantarell"/>
              </a:rPr>
              <a:t> </a:t>
            </a:r>
            <a:r>
              <a:rPr kumimoji="0" lang="en-US" sz="1400" b="0" i="0" u="none" strike="noStrike" kern="0" cap="none" spc="0" normalizeH="0" noProof="0" err="1">
                <a:ln>
                  <a:noFill/>
                </a:ln>
                <a:solidFill>
                  <a:schemeClr val="tx1"/>
                </a:solidFill>
                <a:effectLst/>
                <a:uLnTx/>
                <a:uFillTx/>
                <a:latin typeface="Work Sans" pitchFamily="2" charset="0"/>
                <a:sym typeface="Cantarell"/>
              </a:rPr>
              <a:t>máy</a:t>
            </a:r>
            <a:r>
              <a:rPr kumimoji="0" lang="en-US" sz="1400" b="0" i="0" u="none" strike="noStrike" kern="0" cap="none" spc="0" normalizeH="0" noProof="0">
                <a:ln>
                  <a:noFill/>
                </a:ln>
                <a:solidFill>
                  <a:schemeClr val="tx1"/>
                </a:solidFill>
                <a:effectLst/>
                <a:uLnTx/>
                <a:uFillTx/>
                <a:latin typeface="Work Sans" pitchFamily="2" charset="0"/>
                <a:sym typeface="Cantarell"/>
              </a:rPr>
              <a:t> </a:t>
            </a:r>
            <a:r>
              <a:rPr kumimoji="0" lang="en-US" sz="1400" b="0" i="0" u="none" strike="noStrike" kern="0" cap="none" spc="0" normalizeH="0" noProof="0" err="1">
                <a:ln>
                  <a:noFill/>
                </a:ln>
                <a:solidFill>
                  <a:schemeClr val="tx1"/>
                </a:solidFill>
                <a:effectLst/>
                <a:uLnTx/>
                <a:uFillTx/>
                <a:latin typeface="Work Sans" pitchFamily="2" charset="0"/>
                <a:sym typeface="Cantarell"/>
              </a:rPr>
              <a:t>tính</a:t>
            </a:r>
            <a:r>
              <a:rPr kumimoji="0" lang="en-US" sz="1400" b="0" i="0" u="none" strike="noStrike" kern="0" cap="none" spc="0" normalizeH="0" noProof="0">
                <a:ln>
                  <a:noFill/>
                </a:ln>
                <a:solidFill>
                  <a:schemeClr val="tx1"/>
                </a:solidFill>
                <a:effectLst/>
                <a:uLnTx/>
                <a:uFillTx/>
                <a:latin typeface="Work Sans" pitchFamily="2" charset="0"/>
                <a:sym typeface="Cantarell"/>
              </a:rPr>
              <a:t>, </a:t>
            </a:r>
            <a:r>
              <a:rPr kumimoji="0" lang="en-US" sz="1400" b="0" i="0" u="none" strike="noStrike" kern="0" cap="none" spc="0" normalizeH="0" noProof="0" err="1">
                <a:ln>
                  <a:noFill/>
                </a:ln>
                <a:solidFill>
                  <a:schemeClr val="tx1"/>
                </a:solidFill>
                <a:effectLst/>
                <a:uLnTx/>
                <a:uFillTx/>
                <a:latin typeface="Work Sans" pitchFamily="2" charset="0"/>
                <a:sym typeface="Cantarell"/>
              </a:rPr>
              <a:t>các</a:t>
            </a:r>
            <a:r>
              <a:rPr kumimoji="0" lang="en-US" sz="1400" b="0" i="0" u="none" strike="noStrike" kern="0" cap="none" spc="0" normalizeH="0" noProof="0">
                <a:ln>
                  <a:noFill/>
                </a:ln>
                <a:solidFill>
                  <a:schemeClr val="tx1"/>
                </a:solidFill>
                <a:effectLst/>
                <a:uLnTx/>
                <a:uFillTx/>
                <a:latin typeface="Work Sans" pitchFamily="2" charset="0"/>
                <a:sym typeface="Cantarell"/>
              </a:rPr>
              <a:t> </a:t>
            </a:r>
            <a:r>
              <a:rPr kumimoji="0" lang="en-US" sz="1400" b="0" i="0" u="none" strike="noStrike" kern="0" cap="none" spc="0" normalizeH="0" noProof="0" err="1">
                <a:ln>
                  <a:noFill/>
                </a:ln>
                <a:solidFill>
                  <a:schemeClr val="tx1"/>
                </a:solidFill>
                <a:effectLst/>
                <a:uLnTx/>
                <a:uFillTx/>
                <a:latin typeface="Work Sans" pitchFamily="2" charset="0"/>
                <a:sym typeface="Cantarell"/>
              </a:rPr>
              <a:t>đối</a:t>
            </a:r>
            <a:r>
              <a:rPr kumimoji="0" lang="en-US" sz="1400" b="0" i="0" u="none" strike="noStrike" kern="0" cap="none" spc="0" normalizeH="0" noProof="0">
                <a:ln>
                  <a:noFill/>
                </a:ln>
                <a:solidFill>
                  <a:schemeClr val="tx1"/>
                </a:solidFill>
                <a:effectLst/>
                <a:uLnTx/>
                <a:uFillTx/>
                <a:latin typeface="Work Sans" pitchFamily="2" charset="0"/>
                <a:sym typeface="Cantarell"/>
              </a:rPr>
              <a:t> </a:t>
            </a:r>
            <a:r>
              <a:rPr kumimoji="0" lang="en-US" sz="1400" b="0" i="0" u="none" strike="noStrike" kern="0" cap="none" spc="0" normalizeH="0" noProof="0" err="1">
                <a:ln>
                  <a:noFill/>
                </a:ln>
                <a:solidFill>
                  <a:schemeClr val="tx1"/>
                </a:solidFill>
                <a:effectLst/>
                <a:uLnTx/>
                <a:uFillTx/>
                <a:latin typeface="Work Sans" pitchFamily="2" charset="0"/>
                <a:sym typeface="Cantarell"/>
              </a:rPr>
              <a:t>tượng</a:t>
            </a:r>
            <a:r>
              <a:rPr kumimoji="0" lang="en-US" sz="1400" b="0" i="0" u="none" strike="noStrike" kern="0" cap="none" spc="0" normalizeH="0" noProof="0">
                <a:ln>
                  <a:noFill/>
                </a:ln>
                <a:solidFill>
                  <a:schemeClr val="tx1"/>
                </a:solidFill>
                <a:effectLst/>
                <a:uLnTx/>
                <a:uFillTx/>
                <a:latin typeface="Work Sans" pitchFamily="2" charset="0"/>
                <a:sym typeface="Cantarell"/>
              </a:rPr>
              <a:t> </a:t>
            </a:r>
            <a:r>
              <a:rPr kumimoji="0" lang="en-US" sz="1400" b="0" i="0" u="none" strike="noStrike" kern="0" cap="none" spc="0" normalizeH="0" noProof="0" err="1">
                <a:ln>
                  <a:noFill/>
                </a:ln>
                <a:solidFill>
                  <a:schemeClr val="tx1"/>
                </a:solidFill>
                <a:effectLst/>
                <a:uLnTx/>
                <a:uFillTx/>
                <a:latin typeface="Work Sans" pitchFamily="2" charset="0"/>
                <a:sym typeface="Cantarell"/>
              </a:rPr>
              <a:t>sẽ</a:t>
            </a:r>
            <a:r>
              <a:rPr kumimoji="0" lang="en-US" sz="1400" b="0" i="0" u="none" strike="noStrike" kern="0" cap="none" spc="0" normalizeH="0" noProof="0">
                <a:ln>
                  <a:noFill/>
                </a:ln>
                <a:solidFill>
                  <a:schemeClr val="tx1"/>
                </a:solidFill>
                <a:effectLst/>
                <a:uLnTx/>
                <a:uFillTx/>
                <a:latin typeface="Work Sans" pitchFamily="2" charset="0"/>
                <a:sym typeface="Cantarell"/>
              </a:rPr>
              <a:t> </a:t>
            </a:r>
            <a:r>
              <a:rPr kumimoji="0" lang="en-US" sz="1400" b="0" i="0" u="none" strike="noStrike" kern="0" cap="none" spc="0" normalizeH="0" noProof="0" err="1">
                <a:ln>
                  <a:noFill/>
                </a:ln>
                <a:solidFill>
                  <a:schemeClr val="tx1"/>
                </a:solidFill>
                <a:effectLst/>
                <a:uLnTx/>
                <a:uFillTx/>
                <a:latin typeface="Work Sans" pitchFamily="2" charset="0"/>
                <a:sym typeface="Cantarell"/>
              </a:rPr>
              <a:t>được</a:t>
            </a:r>
            <a:r>
              <a:rPr kumimoji="0" lang="en-US" sz="1400" b="0" i="0" u="none" strike="noStrike" kern="0" cap="none" spc="0" normalizeH="0" noProof="0">
                <a:ln>
                  <a:noFill/>
                </a:ln>
                <a:solidFill>
                  <a:schemeClr val="tx1"/>
                </a:solidFill>
                <a:effectLst/>
                <a:uLnTx/>
                <a:uFillTx/>
                <a:latin typeface="Work Sans" pitchFamily="2" charset="0"/>
                <a:sym typeface="Cantarell"/>
              </a:rPr>
              <a:t> </a:t>
            </a:r>
            <a:r>
              <a:rPr kumimoji="0" lang="en-US" sz="1400" b="0" i="0" u="none" strike="noStrike" kern="0" cap="none" spc="0" normalizeH="0" noProof="0" err="1">
                <a:ln>
                  <a:noFill/>
                </a:ln>
                <a:solidFill>
                  <a:schemeClr val="tx1"/>
                </a:solidFill>
                <a:effectLst/>
                <a:uLnTx/>
                <a:uFillTx/>
                <a:latin typeface="Work Sans" pitchFamily="2" charset="0"/>
                <a:sym typeface="Cantarell"/>
              </a:rPr>
              <a:t>mô</a:t>
            </a:r>
            <a:r>
              <a:rPr kumimoji="0" lang="en-US" sz="1400" b="0" i="0" u="none" strike="noStrike" kern="0" cap="none" spc="0" normalizeH="0" noProof="0">
                <a:ln>
                  <a:noFill/>
                </a:ln>
                <a:solidFill>
                  <a:schemeClr val="tx1"/>
                </a:solidFill>
                <a:effectLst/>
                <a:uLnTx/>
                <a:uFillTx/>
                <a:latin typeface="Work Sans" pitchFamily="2" charset="0"/>
                <a:sym typeface="Cantarell"/>
              </a:rPr>
              <a:t> </a:t>
            </a:r>
            <a:r>
              <a:rPr kumimoji="0" lang="en-US" sz="1400" b="0" i="0" u="none" strike="noStrike" kern="0" cap="none" spc="0" normalizeH="0" noProof="0" err="1">
                <a:ln>
                  <a:noFill/>
                </a:ln>
                <a:solidFill>
                  <a:schemeClr val="tx1"/>
                </a:solidFill>
                <a:effectLst/>
                <a:uLnTx/>
                <a:uFillTx/>
                <a:latin typeface="Work Sans" pitchFamily="2" charset="0"/>
                <a:sym typeface="Cantarell"/>
              </a:rPr>
              <a:t>tả</a:t>
            </a:r>
            <a:r>
              <a:rPr kumimoji="0" lang="en-US" sz="1400" b="0" i="0" u="none" strike="noStrike" kern="0" cap="none" spc="0" normalizeH="0" noProof="0">
                <a:ln>
                  <a:noFill/>
                </a:ln>
                <a:solidFill>
                  <a:schemeClr val="tx1"/>
                </a:solidFill>
                <a:effectLst/>
                <a:uLnTx/>
                <a:uFillTx/>
                <a:latin typeface="Work Sans" pitchFamily="2" charset="0"/>
                <a:sym typeface="Cantarell"/>
              </a:rPr>
              <a:t> </a:t>
            </a:r>
            <a:r>
              <a:rPr kumimoji="0" lang="en-US" sz="1400" b="0" i="0" u="none" strike="noStrike" kern="0" cap="none" spc="0" normalizeH="0" noProof="0" err="1">
                <a:ln>
                  <a:noFill/>
                </a:ln>
                <a:solidFill>
                  <a:schemeClr val="tx1"/>
                </a:solidFill>
                <a:effectLst/>
                <a:uLnTx/>
                <a:uFillTx/>
                <a:latin typeface="Work Sans" pitchFamily="2" charset="0"/>
                <a:sym typeface="Cantarell"/>
              </a:rPr>
              <a:t>bằng</a:t>
            </a:r>
            <a:r>
              <a:rPr kumimoji="0" lang="en-US" sz="1400" b="0" i="0" u="none" strike="noStrike" kern="0" cap="none" spc="0" normalizeH="0" noProof="0">
                <a:ln>
                  <a:noFill/>
                </a:ln>
                <a:solidFill>
                  <a:schemeClr val="tx1"/>
                </a:solidFill>
                <a:effectLst/>
                <a:uLnTx/>
                <a:uFillTx/>
                <a:latin typeface="Work Sans" pitchFamily="2" charset="0"/>
                <a:sym typeface="Cantarell"/>
              </a:rPr>
              <a:t> </a:t>
            </a:r>
            <a:r>
              <a:rPr kumimoji="0" lang="en-US" sz="1400" b="0" i="0" u="none" strike="noStrike" kern="0" cap="none" spc="0" normalizeH="0" noProof="0" err="1">
                <a:ln>
                  <a:noFill/>
                </a:ln>
                <a:solidFill>
                  <a:schemeClr val="tx1"/>
                </a:solidFill>
                <a:effectLst/>
                <a:uLnTx/>
                <a:uFillTx/>
                <a:latin typeface="Work Sans" pitchFamily="2" charset="0"/>
                <a:sym typeface="Cantarell"/>
              </a:rPr>
              <a:t>các</a:t>
            </a:r>
            <a:r>
              <a:rPr kumimoji="0" lang="en-US" sz="1400" b="0" i="0" u="none" strike="noStrike" kern="0" cap="none" spc="0" normalizeH="0" noProof="0">
                <a:ln>
                  <a:noFill/>
                </a:ln>
                <a:solidFill>
                  <a:schemeClr val="tx1"/>
                </a:solidFill>
                <a:effectLst/>
                <a:uLnTx/>
                <a:uFillTx/>
                <a:latin typeface="Work Sans" pitchFamily="2" charset="0"/>
                <a:sym typeface="Cantarell"/>
              </a:rPr>
              <a:t> </a:t>
            </a:r>
            <a:r>
              <a:rPr kumimoji="0" lang="en-US" sz="1400" b="0" i="0" u="none" strike="noStrike" kern="0" cap="none" spc="0" normalizeH="0" noProof="0" err="1">
                <a:ln>
                  <a:noFill/>
                </a:ln>
                <a:solidFill>
                  <a:schemeClr val="tx1"/>
                </a:solidFill>
                <a:effectLst/>
                <a:uLnTx/>
                <a:uFillTx/>
                <a:latin typeface="Work Sans" pitchFamily="2" charset="0"/>
                <a:sym typeface="Cantarell"/>
              </a:rPr>
              <a:t>mặt</a:t>
            </a:r>
            <a:r>
              <a:rPr kumimoji="0" lang="en-US" sz="1400" b="0" i="0" u="none" strike="noStrike" kern="0" cap="none" spc="0" normalizeH="0" noProof="0">
                <a:ln>
                  <a:noFill/>
                </a:ln>
                <a:solidFill>
                  <a:schemeClr val="tx1"/>
                </a:solidFill>
                <a:effectLst/>
                <a:uLnTx/>
                <a:uFillTx/>
                <a:latin typeface="Work Sans" pitchFamily="2" charset="0"/>
                <a:sym typeface="Cantarell"/>
              </a:rPr>
              <a:t> (surfaces) </a:t>
            </a:r>
            <a:r>
              <a:rPr kumimoji="0" lang="en-US" sz="1400" b="0" i="0" u="none" strike="noStrike" kern="0" cap="none" spc="0" normalizeH="0" noProof="0" err="1">
                <a:ln>
                  <a:noFill/>
                </a:ln>
                <a:solidFill>
                  <a:schemeClr val="tx1"/>
                </a:solidFill>
                <a:effectLst/>
                <a:uLnTx/>
                <a:uFillTx/>
                <a:latin typeface="Work Sans" pitchFamily="2" charset="0"/>
                <a:sym typeface="Cantarell"/>
              </a:rPr>
              <a:t>của</a:t>
            </a:r>
            <a:r>
              <a:rPr kumimoji="0" lang="en-US" sz="1400" b="0" i="0" u="none" strike="noStrike" kern="0" cap="none" spc="0" normalizeH="0" noProof="0">
                <a:ln>
                  <a:noFill/>
                </a:ln>
                <a:solidFill>
                  <a:schemeClr val="tx1"/>
                </a:solidFill>
                <a:effectLst/>
                <a:uLnTx/>
                <a:uFillTx/>
                <a:latin typeface="Work Sans" pitchFamily="2" charset="0"/>
                <a:sym typeface="Cantarell"/>
              </a:rPr>
              <a:t> </a:t>
            </a:r>
            <a:r>
              <a:rPr kumimoji="0" lang="en-US" sz="1400" b="0" i="0" u="none" strike="noStrike" kern="0" cap="none" spc="0" normalizeH="0" noProof="0" err="1">
                <a:ln>
                  <a:noFill/>
                </a:ln>
                <a:solidFill>
                  <a:schemeClr val="tx1"/>
                </a:solidFill>
                <a:effectLst/>
                <a:uLnTx/>
                <a:uFillTx/>
                <a:latin typeface="Work Sans" pitchFamily="2" charset="0"/>
                <a:sym typeface="Cantarell"/>
              </a:rPr>
              <a:t>chúng</a:t>
            </a:r>
            <a:r>
              <a:rPr lang="en-US" sz="1400">
                <a:solidFill>
                  <a:schemeClr val="tx1"/>
                </a:solidFill>
                <a:latin typeface="Work Sans" pitchFamily="2" charset="0"/>
              </a:rPr>
              <a:t>.</a:t>
            </a:r>
            <a:br>
              <a:rPr lang="en-US" sz="1400">
                <a:solidFill>
                  <a:schemeClr val="tx1"/>
                </a:solidFill>
                <a:latin typeface="Work Sans" pitchFamily="2" charset="0"/>
              </a:rPr>
            </a:br>
            <a:endParaRPr lang="en-US" sz="1400">
              <a:solidFill>
                <a:schemeClr val="tx1"/>
              </a:solidFill>
              <a:latin typeface="Work Sans" pitchFamily="2" charset="0"/>
            </a:endParaRPr>
          </a:p>
          <a:p>
            <a:pPr marL="0" marR="0" lvl="0" indent="0" algn="l" defTabSz="914400" rtl="0" eaLnBrk="1" fontAlgn="auto" latinLnBrk="0" hangingPunct="1">
              <a:lnSpc>
                <a:spcPct val="100000"/>
              </a:lnSpc>
              <a:spcBef>
                <a:spcPts val="0"/>
              </a:spcBef>
              <a:spcAft>
                <a:spcPts val="0"/>
              </a:spcAft>
              <a:buClr>
                <a:srgbClr val="434343"/>
              </a:buClr>
              <a:buSzPts val="1200"/>
              <a:buFont typeface="Livvic"/>
              <a:buNone/>
              <a:tabLst/>
              <a:defRPr/>
            </a:pPr>
            <a:r>
              <a:rPr lang="en-US" sz="1400">
                <a:solidFill>
                  <a:schemeClr val="tx1"/>
                </a:solidFill>
                <a:latin typeface="Work Sans" pitchFamily="2" charset="0"/>
              </a:rPr>
              <a:t>Thông t</a:t>
            </a:r>
            <a:r>
              <a:rPr kumimoji="0" lang="en-US" sz="1400" b="0" i="0" u="none" strike="noStrike" kern="0" cap="none" spc="0" normalizeH="0" baseline="0" noProof="0" err="1">
                <a:ln>
                  <a:noFill/>
                </a:ln>
                <a:solidFill>
                  <a:schemeClr val="tx1"/>
                </a:solidFill>
                <a:effectLst/>
                <a:uLnTx/>
                <a:uFillTx/>
                <a:latin typeface="Work Sans" pitchFamily="2" charset="0"/>
                <a:sym typeface="Cantarell"/>
              </a:rPr>
              <a:t>hường</a:t>
            </a:r>
            <a:r>
              <a:rPr kumimoji="0" lang="en-US" sz="1400" b="0" i="0" u="none" strike="noStrike" kern="0" cap="none" spc="0" normalizeH="0" baseline="0" noProof="0">
                <a:ln>
                  <a:noFill/>
                </a:ln>
                <a:solidFill>
                  <a:schemeClr val="tx1"/>
                </a:solidFill>
                <a:effectLst/>
                <a:uLnTx/>
                <a:uFillTx/>
                <a:latin typeface="Work Sans" pitchFamily="2" charset="0"/>
                <a:sym typeface="Cantarell"/>
              </a:rPr>
              <a:t> </a:t>
            </a:r>
            <a:r>
              <a:rPr kumimoji="0" lang="en-US" sz="1400" b="0" i="0" u="none" strike="noStrike" kern="0" cap="none" spc="0" normalizeH="0" baseline="0" noProof="0" err="1">
                <a:ln>
                  <a:noFill/>
                </a:ln>
                <a:solidFill>
                  <a:schemeClr val="tx1"/>
                </a:solidFill>
                <a:effectLst/>
                <a:uLnTx/>
                <a:uFillTx/>
                <a:latin typeface="Work Sans" pitchFamily="2" charset="0"/>
                <a:sym typeface="Cantarell"/>
              </a:rPr>
              <a:t>khi</a:t>
            </a:r>
            <a:r>
              <a:rPr kumimoji="0" lang="en-US" sz="1400" b="0" i="0" u="none" strike="noStrike" kern="0" cap="none" spc="0" normalizeH="0" noProof="0">
                <a:ln>
                  <a:noFill/>
                </a:ln>
                <a:solidFill>
                  <a:schemeClr val="tx1"/>
                </a:solidFill>
                <a:effectLst/>
                <a:uLnTx/>
                <a:uFillTx/>
                <a:latin typeface="Work Sans" pitchFamily="2" charset="0"/>
                <a:sym typeface="Cantarell"/>
              </a:rPr>
              <a:t> </a:t>
            </a:r>
            <a:r>
              <a:rPr kumimoji="0" lang="en-US" sz="1400" b="0" i="0" u="none" strike="noStrike" kern="0" cap="none" spc="0" normalizeH="0" noProof="0" err="1">
                <a:ln>
                  <a:noFill/>
                </a:ln>
                <a:solidFill>
                  <a:schemeClr val="tx1"/>
                </a:solidFill>
                <a:effectLst/>
                <a:uLnTx/>
                <a:uFillTx/>
                <a:latin typeface="Work Sans" pitchFamily="2" charset="0"/>
                <a:sym typeface="Cantarell"/>
              </a:rPr>
              <a:t>các</a:t>
            </a:r>
            <a:r>
              <a:rPr kumimoji="0" lang="en-US" sz="1400" b="0" i="0" u="none" strike="noStrike" kern="0" cap="none" spc="0" normalizeH="0" noProof="0">
                <a:ln>
                  <a:noFill/>
                </a:ln>
                <a:solidFill>
                  <a:schemeClr val="tx1"/>
                </a:solidFill>
                <a:effectLst/>
                <a:uLnTx/>
                <a:uFillTx/>
                <a:latin typeface="Work Sans" pitchFamily="2" charset="0"/>
                <a:sym typeface="Cantarell"/>
              </a:rPr>
              <a:t> </a:t>
            </a:r>
            <a:r>
              <a:rPr kumimoji="0" lang="en-US" sz="1400" b="0" i="0" u="none" strike="noStrike" kern="0" cap="none" spc="0" normalizeH="0" noProof="0" err="1">
                <a:ln>
                  <a:noFill/>
                </a:ln>
                <a:solidFill>
                  <a:schemeClr val="tx1"/>
                </a:solidFill>
                <a:effectLst/>
                <a:uLnTx/>
                <a:uFillTx/>
                <a:latin typeface="Work Sans" pitchFamily="2" charset="0"/>
                <a:sym typeface="Cantarell"/>
              </a:rPr>
              <a:t>đối</a:t>
            </a:r>
            <a:r>
              <a:rPr kumimoji="0" lang="en-US" sz="1400" b="0" i="0" u="none" strike="noStrike" kern="0" cap="none" spc="0" normalizeH="0" noProof="0">
                <a:ln>
                  <a:noFill/>
                </a:ln>
                <a:solidFill>
                  <a:schemeClr val="tx1"/>
                </a:solidFill>
                <a:effectLst/>
                <a:uLnTx/>
                <a:uFillTx/>
                <a:latin typeface="Work Sans" pitchFamily="2" charset="0"/>
                <a:sym typeface="Cantarell"/>
              </a:rPr>
              <a:t> </a:t>
            </a:r>
            <a:r>
              <a:rPr kumimoji="0" lang="en-US" sz="1400" b="0" i="0" u="none" strike="noStrike" kern="0" cap="none" spc="0" normalizeH="0" noProof="0" err="1">
                <a:ln>
                  <a:noFill/>
                </a:ln>
                <a:solidFill>
                  <a:schemeClr val="tx1"/>
                </a:solidFill>
                <a:effectLst/>
                <a:uLnTx/>
                <a:uFillTx/>
                <a:latin typeface="Work Sans" pitchFamily="2" charset="0"/>
                <a:sym typeface="Cantarell"/>
              </a:rPr>
              <a:t>tượng</a:t>
            </a:r>
            <a:r>
              <a:rPr kumimoji="0" lang="en-US" sz="1400" b="0" i="0" u="none" strike="noStrike" kern="0" cap="none" spc="0" normalizeH="0" noProof="0">
                <a:ln>
                  <a:noFill/>
                </a:ln>
                <a:solidFill>
                  <a:schemeClr val="tx1"/>
                </a:solidFill>
                <a:effectLst/>
                <a:uLnTx/>
                <a:uFillTx/>
                <a:latin typeface="Work Sans" pitchFamily="2" charset="0"/>
                <a:sym typeface="Cantarell"/>
              </a:rPr>
              <a:t> </a:t>
            </a:r>
            <a:r>
              <a:rPr kumimoji="0" lang="en-US" sz="1400" b="0" i="0" u="none" strike="noStrike" kern="0" cap="none" spc="0" normalizeH="0" noProof="0" err="1">
                <a:ln>
                  <a:noFill/>
                </a:ln>
                <a:solidFill>
                  <a:schemeClr val="tx1"/>
                </a:solidFill>
                <a:effectLst/>
                <a:uLnTx/>
                <a:uFillTx/>
                <a:latin typeface="Work Sans" pitchFamily="2" charset="0"/>
                <a:sym typeface="Cantarell"/>
              </a:rPr>
              <a:t>được</a:t>
            </a:r>
            <a:r>
              <a:rPr kumimoji="0" lang="en-US" sz="1400" b="0" i="0" u="none" strike="noStrike" kern="0" cap="none" spc="0" normalizeH="0" noProof="0">
                <a:ln>
                  <a:noFill/>
                </a:ln>
                <a:solidFill>
                  <a:schemeClr val="tx1"/>
                </a:solidFill>
                <a:effectLst/>
                <a:uLnTx/>
                <a:uFillTx/>
                <a:latin typeface="Work Sans" pitchFamily="2" charset="0"/>
                <a:sym typeface="Cantarell"/>
              </a:rPr>
              <a:t> </a:t>
            </a:r>
            <a:r>
              <a:rPr kumimoji="0" lang="en-US" sz="1400" b="0" i="0" u="none" strike="noStrike" kern="0" cap="none" spc="0" normalizeH="0" noProof="0" err="1">
                <a:ln>
                  <a:noFill/>
                </a:ln>
                <a:solidFill>
                  <a:schemeClr val="tx1"/>
                </a:solidFill>
                <a:effectLst/>
                <a:uLnTx/>
                <a:uFillTx/>
                <a:latin typeface="Work Sans" pitchFamily="2" charset="0"/>
                <a:sym typeface="Cantarell"/>
              </a:rPr>
              <a:t>biểu</a:t>
            </a:r>
            <a:r>
              <a:rPr kumimoji="0" lang="en-US" sz="1400" b="0" i="0" u="none" strike="noStrike" kern="0" cap="none" spc="0" normalizeH="0" noProof="0">
                <a:ln>
                  <a:noFill/>
                </a:ln>
                <a:solidFill>
                  <a:schemeClr val="tx1"/>
                </a:solidFill>
                <a:effectLst/>
                <a:uLnTx/>
                <a:uFillTx/>
                <a:latin typeface="Work Sans" pitchFamily="2" charset="0"/>
                <a:sym typeface="Cantarell"/>
              </a:rPr>
              <a:t> </a:t>
            </a:r>
            <a:r>
              <a:rPr kumimoji="0" lang="en-US" sz="1400" b="0" i="0" u="none" strike="noStrike" kern="0" cap="none" spc="0" normalizeH="0" noProof="0" err="1">
                <a:ln>
                  <a:noFill/>
                </a:ln>
                <a:solidFill>
                  <a:schemeClr val="tx1"/>
                </a:solidFill>
                <a:effectLst/>
                <a:uLnTx/>
                <a:uFillTx/>
                <a:latin typeface="Work Sans" pitchFamily="2" charset="0"/>
                <a:sym typeface="Cantarell"/>
              </a:rPr>
              <a:t>diễn</a:t>
            </a:r>
            <a:r>
              <a:rPr lang="en-US" sz="1400" noProof="0">
                <a:solidFill>
                  <a:schemeClr val="tx1"/>
                </a:solidFill>
                <a:latin typeface="Work Sans" pitchFamily="2" charset="0"/>
              </a:rPr>
              <a:t>, ta </a:t>
            </a:r>
            <a:r>
              <a:rPr lang="en-US" sz="1400" noProof="0" err="1">
                <a:solidFill>
                  <a:schemeClr val="tx1"/>
                </a:solidFill>
                <a:latin typeface="Work Sans" pitchFamily="2" charset="0"/>
              </a:rPr>
              <a:t>sẽ</a:t>
            </a:r>
            <a:r>
              <a:rPr lang="en-US" sz="1400" noProof="0">
                <a:solidFill>
                  <a:schemeClr val="tx1"/>
                </a:solidFill>
                <a:latin typeface="Work Sans" pitchFamily="2" charset="0"/>
              </a:rPr>
              <a:t> </a:t>
            </a:r>
            <a:r>
              <a:rPr lang="en-US" sz="1400" noProof="0" err="1">
                <a:solidFill>
                  <a:schemeClr val="tx1"/>
                </a:solidFill>
                <a:latin typeface="Work Sans" pitchFamily="2" charset="0"/>
              </a:rPr>
              <a:t>dùng</a:t>
            </a:r>
            <a:r>
              <a:rPr lang="en-US" sz="1400" noProof="0">
                <a:solidFill>
                  <a:schemeClr val="tx1"/>
                </a:solidFill>
                <a:latin typeface="Work Sans" pitchFamily="2" charset="0"/>
              </a:rPr>
              <a:t> </a:t>
            </a:r>
            <a:r>
              <a:rPr lang="en-US" sz="1400" noProof="0" err="1">
                <a:solidFill>
                  <a:schemeClr val="tx1"/>
                </a:solidFill>
                <a:latin typeface="Work Sans" pitchFamily="2" charset="0"/>
              </a:rPr>
              <a:t>phương</a:t>
            </a:r>
            <a:r>
              <a:rPr lang="en-US" sz="1400" noProof="0">
                <a:solidFill>
                  <a:schemeClr val="tx1"/>
                </a:solidFill>
                <a:latin typeface="Work Sans" pitchFamily="2" charset="0"/>
              </a:rPr>
              <a:t> </a:t>
            </a:r>
            <a:r>
              <a:rPr lang="en-US" sz="1400" noProof="0" err="1">
                <a:solidFill>
                  <a:schemeClr val="tx1"/>
                </a:solidFill>
                <a:latin typeface="Work Sans" pitchFamily="2" charset="0"/>
              </a:rPr>
              <a:t>pháp</a:t>
            </a:r>
            <a:r>
              <a:rPr lang="en-US" sz="1400" noProof="0">
                <a:solidFill>
                  <a:schemeClr val="tx1"/>
                </a:solidFill>
                <a:latin typeface="Work Sans" pitchFamily="2" charset="0"/>
              </a:rPr>
              <a:t> </a:t>
            </a:r>
            <a:r>
              <a:rPr lang="en-US" sz="1400" noProof="0" err="1">
                <a:solidFill>
                  <a:schemeClr val="tx1"/>
                </a:solidFill>
                <a:latin typeface="Work Sans" pitchFamily="2" charset="0"/>
              </a:rPr>
              <a:t>xấp</a:t>
            </a:r>
            <a:r>
              <a:rPr lang="en-US" sz="1400" noProof="0">
                <a:solidFill>
                  <a:schemeClr val="tx1"/>
                </a:solidFill>
                <a:latin typeface="Work Sans" pitchFamily="2" charset="0"/>
              </a:rPr>
              <a:t> </a:t>
            </a:r>
            <a:r>
              <a:rPr lang="en-US" sz="1400" noProof="0" err="1">
                <a:solidFill>
                  <a:schemeClr val="tx1"/>
                </a:solidFill>
                <a:latin typeface="Work Sans" pitchFamily="2" charset="0"/>
              </a:rPr>
              <a:t>xỉ</a:t>
            </a:r>
            <a:r>
              <a:rPr lang="en-US" sz="1400" noProof="0">
                <a:solidFill>
                  <a:schemeClr val="tx1"/>
                </a:solidFill>
                <a:latin typeface="Work Sans" pitchFamily="2" charset="0"/>
              </a:rPr>
              <a:t> </a:t>
            </a:r>
            <a:r>
              <a:rPr lang="en-US" sz="1400" noProof="0" err="1">
                <a:solidFill>
                  <a:schemeClr val="tx1"/>
                </a:solidFill>
                <a:latin typeface="Work Sans" pitchFamily="2" charset="0"/>
              </a:rPr>
              <a:t>để</a:t>
            </a:r>
            <a:r>
              <a:rPr lang="en-US" sz="1400" noProof="0">
                <a:solidFill>
                  <a:schemeClr val="tx1"/>
                </a:solidFill>
                <a:latin typeface="Work Sans" pitchFamily="2" charset="0"/>
              </a:rPr>
              <a:t> </a:t>
            </a:r>
            <a:r>
              <a:rPr lang="en-US" sz="1400" noProof="0" err="1">
                <a:solidFill>
                  <a:schemeClr val="tx1"/>
                </a:solidFill>
                <a:latin typeface="Work Sans" pitchFamily="2" charset="0"/>
              </a:rPr>
              <a:t>đưa</a:t>
            </a:r>
            <a:r>
              <a:rPr lang="en-US" sz="1400" noProof="0">
                <a:solidFill>
                  <a:schemeClr val="tx1"/>
                </a:solidFill>
                <a:latin typeface="Work Sans" pitchFamily="2" charset="0"/>
              </a:rPr>
              <a:t> </a:t>
            </a:r>
            <a:r>
              <a:rPr lang="en-US" sz="1400" noProof="0" err="1">
                <a:solidFill>
                  <a:schemeClr val="tx1"/>
                </a:solidFill>
                <a:latin typeface="Work Sans" pitchFamily="2" charset="0"/>
              </a:rPr>
              <a:t>các</a:t>
            </a:r>
            <a:r>
              <a:rPr lang="en-US" sz="1400" noProof="0">
                <a:solidFill>
                  <a:schemeClr val="tx1"/>
                </a:solidFill>
                <a:latin typeface="Work Sans" pitchFamily="2" charset="0"/>
              </a:rPr>
              <a:t> </a:t>
            </a:r>
            <a:r>
              <a:rPr lang="en-US" sz="1400" noProof="0" err="1">
                <a:solidFill>
                  <a:schemeClr val="tx1"/>
                </a:solidFill>
                <a:latin typeface="Work Sans" pitchFamily="2" charset="0"/>
              </a:rPr>
              <a:t>mặt</a:t>
            </a:r>
            <a:r>
              <a:rPr lang="en-US" sz="1400" noProof="0">
                <a:solidFill>
                  <a:schemeClr val="tx1"/>
                </a:solidFill>
                <a:latin typeface="Work Sans" pitchFamily="2" charset="0"/>
              </a:rPr>
              <a:t> </a:t>
            </a:r>
            <a:r>
              <a:rPr lang="en-US" sz="1400" noProof="0" err="1">
                <a:solidFill>
                  <a:schemeClr val="tx1"/>
                </a:solidFill>
                <a:latin typeface="Work Sans" pitchFamily="2" charset="0"/>
              </a:rPr>
              <a:t>về</a:t>
            </a:r>
            <a:r>
              <a:rPr lang="en-US" sz="1400" noProof="0">
                <a:solidFill>
                  <a:schemeClr val="tx1"/>
                </a:solidFill>
                <a:latin typeface="Work Sans" pitchFamily="2" charset="0"/>
              </a:rPr>
              <a:t> </a:t>
            </a:r>
            <a:r>
              <a:rPr lang="en-US" sz="1400" noProof="0" err="1">
                <a:solidFill>
                  <a:schemeClr val="tx1"/>
                </a:solidFill>
                <a:latin typeface="Work Sans" pitchFamily="2" charset="0"/>
              </a:rPr>
              <a:t>dạng</a:t>
            </a:r>
            <a:r>
              <a:rPr lang="en-US" sz="1400" noProof="0">
                <a:solidFill>
                  <a:schemeClr val="tx1"/>
                </a:solidFill>
                <a:latin typeface="Work Sans" pitchFamily="2" charset="0"/>
              </a:rPr>
              <a:t> </a:t>
            </a:r>
            <a:r>
              <a:rPr lang="en-US" sz="1400" noProof="0" err="1">
                <a:solidFill>
                  <a:schemeClr val="tx1"/>
                </a:solidFill>
                <a:latin typeface="Work Sans" pitchFamily="2" charset="0"/>
              </a:rPr>
              <a:t>mặt</a:t>
            </a:r>
            <a:r>
              <a:rPr lang="en-US" sz="1400" noProof="0">
                <a:solidFill>
                  <a:schemeClr val="tx1"/>
                </a:solidFill>
                <a:latin typeface="Work Sans" pitchFamily="2" charset="0"/>
              </a:rPr>
              <a:t> </a:t>
            </a:r>
            <a:r>
              <a:rPr lang="en-US" sz="1400" noProof="0" err="1">
                <a:solidFill>
                  <a:schemeClr val="tx1"/>
                </a:solidFill>
                <a:latin typeface="Work Sans" pitchFamily="2" charset="0"/>
              </a:rPr>
              <a:t>đa</a:t>
            </a:r>
            <a:r>
              <a:rPr lang="en-US" sz="1400" noProof="0">
                <a:solidFill>
                  <a:schemeClr val="tx1"/>
                </a:solidFill>
                <a:latin typeface="Work Sans" pitchFamily="2" charset="0"/>
              </a:rPr>
              <a:t> </a:t>
            </a:r>
            <a:r>
              <a:rPr lang="en-US" sz="1400" noProof="0" err="1">
                <a:solidFill>
                  <a:schemeClr val="tx1"/>
                </a:solidFill>
                <a:latin typeface="Work Sans" pitchFamily="2" charset="0"/>
              </a:rPr>
              <a:t>giác</a:t>
            </a:r>
            <a:r>
              <a:rPr lang="en-US" sz="1400" noProof="0">
                <a:solidFill>
                  <a:schemeClr val="tx1"/>
                </a:solidFill>
                <a:latin typeface="Work Sans" pitchFamily="2" charset="0"/>
              </a:rPr>
              <a:t> (polygons)</a:t>
            </a:r>
            <a:br>
              <a:rPr lang="en-US" sz="1400" noProof="0">
                <a:solidFill>
                  <a:schemeClr val="tx1"/>
                </a:solidFill>
                <a:latin typeface="Work Sans" pitchFamily="2" charset="0"/>
              </a:rPr>
            </a:br>
            <a:endParaRPr kumimoji="0" lang="en-US" sz="1400" b="0" i="0" u="none" strike="noStrike" kern="0" cap="none" spc="0" normalizeH="0" baseline="0" noProof="0">
              <a:ln>
                <a:noFill/>
              </a:ln>
              <a:solidFill>
                <a:schemeClr val="tx1"/>
              </a:solidFill>
              <a:effectLst/>
              <a:uLnTx/>
              <a:uFillTx/>
              <a:latin typeface="Work Sans" pitchFamily="2" charset="0"/>
              <a:sym typeface="Cantarell"/>
            </a:endParaRPr>
          </a:p>
        </p:txBody>
      </p:sp>
      <p:sp>
        <p:nvSpPr>
          <p:cNvPr id="7" name="Google Shape;1763;p47">
            <a:extLst>
              <a:ext uri="{FF2B5EF4-FFF2-40B4-BE49-F238E27FC236}">
                <a16:creationId xmlns:a16="http://schemas.microsoft.com/office/drawing/2014/main" id="{4AE708D4-ED29-18F5-6EB0-EEDB2B7C94CD}"/>
              </a:ext>
            </a:extLst>
          </p:cNvPr>
          <p:cNvSpPr txBox="1">
            <a:spLocks/>
          </p:cNvSpPr>
          <p:nvPr/>
        </p:nvSpPr>
        <p:spPr>
          <a:xfrm>
            <a:off x="880775" y="1528762"/>
            <a:ext cx="7091438" cy="4048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1pPr>
            <a:lvl2pPr marL="914400" marR="0" lvl="1"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2pPr>
            <a:lvl3pPr marL="1371600" marR="0" lvl="2"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3pPr>
            <a:lvl4pPr marL="1828800" marR="0" lvl="3"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4pPr>
            <a:lvl5pPr marL="2286000" marR="0" lvl="4"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5pPr>
            <a:lvl6pPr marL="2743200" marR="0" lvl="5"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6pPr>
            <a:lvl7pPr marL="3200400" marR="0" lvl="6"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7pPr>
            <a:lvl8pPr marL="3657600" marR="0" lvl="7"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8pPr>
            <a:lvl9pPr marL="4114800" marR="0" lvl="8" indent="-317500" algn="l" rtl="0">
              <a:lnSpc>
                <a:spcPct val="100000"/>
              </a:lnSpc>
              <a:spcBef>
                <a:spcPts val="1600"/>
              </a:spcBef>
              <a:spcAft>
                <a:spcPts val="160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9pPr>
          </a:lstStyle>
          <a:p>
            <a:pPr marL="0" marR="0" lvl="0" indent="0" algn="l" defTabSz="914400" rtl="0" eaLnBrk="1" fontAlgn="auto" latinLnBrk="0" hangingPunct="1">
              <a:lnSpc>
                <a:spcPct val="100000"/>
              </a:lnSpc>
              <a:spcBef>
                <a:spcPts val="0"/>
              </a:spcBef>
              <a:spcAft>
                <a:spcPts val="0"/>
              </a:spcAft>
              <a:buClr>
                <a:srgbClr val="FFFFFF"/>
              </a:buClr>
              <a:buSzPts val="1400"/>
              <a:buFont typeface="Cantarell"/>
              <a:buNone/>
              <a:tabLst/>
              <a:defRPr/>
            </a:pPr>
            <a:r>
              <a:rPr kumimoji="0" lang="en-US" sz="2000" i="1" u="none" strike="noStrike" kern="0" cap="none" spc="0" normalizeH="0" baseline="0" noProof="0" err="1">
                <a:ln>
                  <a:noFill/>
                </a:ln>
                <a:solidFill>
                  <a:schemeClr val="tx1"/>
                </a:solidFill>
                <a:effectLst/>
                <a:uLnTx/>
                <a:uFillTx/>
                <a:latin typeface="Work Sans" pitchFamily="2" charset="0"/>
                <a:sym typeface="Cantarell"/>
              </a:rPr>
              <a:t>Biểu</a:t>
            </a:r>
            <a:r>
              <a:rPr kumimoji="0" lang="en-US" sz="2000" i="1" u="none" strike="noStrike" kern="0" cap="none" spc="0" normalizeH="0" noProof="0">
                <a:ln>
                  <a:noFill/>
                </a:ln>
                <a:solidFill>
                  <a:schemeClr val="tx1"/>
                </a:solidFill>
                <a:effectLst/>
                <a:uLnTx/>
                <a:uFillTx/>
                <a:latin typeface="Work Sans" pitchFamily="2" charset="0"/>
                <a:sym typeface="Cantarell"/>
              </a:rPr>
              <a:t> </a:t>
            </a:r>
            <a:r>
              <a:rPr kumimoji="0" lang="en-US" sz="2000" i="1" u="none" strike="noStrike" kern="0" cap="none" spc="0" normalizeH="0" noProof="0" err="1">
                <a:ln>
                  <a:noFill/>
                </a:ln>
                <a:solidFill>
                  <a:schemeClr val="tx1"/>
                </a:solidFill>
                <a:effectLst/>
                <a:uLnTx/>
                <a:uFillTx/>
                <a:latin typeface="Work Sans" pitchFamily="2" charset="0"/>
                <a:sym typeface="Cantarell"/>
              </a:rPr>
              <a:t>diễn</a:t>
            </a:r>
            <a:r>
              <a:rPr kumimoji="0" lang="en-US" sz="2000" i="1" u="none" strike="noStrike" kern="0" cap="none" spc="0" normalizeH="0" noProof="0">
                <a:ln>
                  <a:noFill/>
                </a:ln>
                <a:solidFill>
                  <a:schemeClr val="tx1"/>
                </a:solidFill>
                <a:effectLst/>
                <a:uLnTx/>
                <a:uFillTx/>
                <a:latin typeface="Work Sans" pitchFamily="2" charset="0"/>
                <a:sym typeface="Cantarell"/>
              </a:rPr>
              <a:t> </a:t>
            </a:r>
            <a:r>
              <a:rPr kumimoji="0" lang="en-US" sz="2000" i="1" u="none" strike="noStrike" kern="0" cap="none" spc="0" normalizeH="0" noProof="0" err="1">
                <a:ln>
                  <a:noFill/>
                </a:ln>
                <a:solidFill>
                  <a:schemeClr val="tx1"/>
                </a:solidFill>
                <a:effectLst/>
                <a:uLnTx/>
                <a:uFillTx/>
                <a:latin typeface="Work Sans" pitchFamily="2" charset="0"/>
                <a:sym typeface="Cantarell"/>
              </a:rPr>
              <a:t>các</a:t>
            </a:r>
            <a:r>
              <a:rPr kumimoji="0" lang="en-US" sz="2000" i="1" u="none" strike="noStrike" kern="0" cap="none" spc="0" normalizeH="0" noProof="0">
                <a:ln>
                  <a:noFill/>
                </a:ln>
                <a:solidFill>
                  <a:schemeClr val="tx1"/>
                </a:solidFill>
                <a:effectLst/>
                <a:uLnTx/>
                <a:uFillTx/>
                <a:latin typeface="Work Sans" pitchFamily="2" charset="0"/>
                <a:sym typeface="Cantarell"/>
              </a:rPr>
              <a:t> </a:t>
            </a:r>
            <a:r>
              <a:rPr kumimoji="0" lang="en-US" sz="2000" i="1" u="none" strike="noStrike" kern="0" cap="none" spc="0" normalizeH="0" noProof="0" err="1">
                <a:ln>
                  <a:noFill/>
                </a:ln>
                <a:solidFill>
                  <a:schemeClr val="tx1"/>
                </a:solidFill>
                <a:effectLst/>
                <a:uLnTx/>
                <a:uFillTx/>
                <a:latin typeface="Work Sans" pitchFamily="2" charset="0"/>
                <a:sym typeface="Cantarell"/>
              </a:rPr>
              <a:t>đối</a:t>
            </a:r>
            <a:r>
              <a:rPr kumimoji="0" lang="en-US" sz="2000" i="1" u="none" strike="noStrike" kern="0" cap="none" spc="0" normalizeH="0" noProof="0">
                <a:ln>
                  <a:noFill/>
                </a:ln>
                <a:solidFill>
                  <a:schemeClr val="tx1"/>
                </a:solidFill>
                <a:effectLst/>
                <a:uLnTx/>
                <a:uFillTx/>
                <a:latin typeface="Work Sans" pitchFamily="2" charset="0"/>
                <a:sym typeface="Cantarell"/>
              </a:rPr>
              <a:t> </a:t>
            </a:r>
            <a:r>
              <a:rPr kumimoji="0" lang="en-US" sz="2000" i="1" u="none" strike="noStrike" kern="0" cap="none" spc="0" normalizeH="0" noProof="0" err="1">
                <a:ln>
                  <a:noFill/>
                </a:ln>
                <a:solidFill>
                  <a:schemeClr val="tx1"/>
                </a:solidFill>
                <a:effectLst/>
                <a:uLnTx/>
                <a:uFillTx/>
                <a:latin typeface="Work Sans" pitchFamily="2" charset="0"/>
                <a:sym typeface="Cantarell"/>
              </a:rPr>
              <a:t>tượng</a:t>
            </a:r>
            <a:r>
              <a:rPr kumimoji="0" lang="en-US" sz="2000" i="1" u="none" strike="noStrike" kern="0" cap="none" spc="0" normalizeH="0" noProof="0">
                <a:ln>
                  <a:noFill/>
                </a:ln>
                <a:solidFill>
                  <a:schemeClr val="tx1"/>
                </a:solidFill>
                <a:effectLst/>
                <a:uLnTx/>
                <a:uFillTx/>
                <a:latin typeface="Work Sans" pitchFamily="2" charset="0"/>
                <a:sym typeface="Cantarell"/>
              </a:rPr>
              <a:t> </a:t>
            </a:r>
            <a:r>
              <a:rPr kumimoji="0" lang="en-US" sz="2000" i="1" u="none" strike="noStrike" kern="0" cap="none" spc="0" normalizeH="0" baseline="0" noProof="0" err="1">
                <a:ln>
                  <a:noFill/>
                </a:ln>
                <a:solidFill>
                  <a:schemeClr val="tx1"/>
                </a:solidFill>
                <a:effectLst/>
                <a:uLnTx/>
                <a:uFillTx/>
                <a:latin typeface="Work Sans" pitchFamily="2" charset="0"/>
                <a:sym typeface="Cantarell"/>
              </a:rPr>
              <a:t>trong</a:t>
            </a:r>
            <a:r>
              <a:rPr kumimoji="0" lang="en-US" sz="2000" i="1" u="none" strike="noStrike" kern="0" cap="none" spc="0" normalizeH="0" baseline="0" noProof="0">
                <a:ln>
                  <a:noFill/>
                </a:ln>
                <a:solidFill>
                  <a:schemeClr val="tx1"/>
                </a:solidFill>
                <a:effectLst/>
                <a:uLnTx/>
                <a:uFillTx/>
                <a:latin typeface="Work Sans" pitchFamily="2" charset="0"/>
                <a:sym typeface="Cantarell"/>
              </a:rPr>
              <a:t> </a:t>
            </a:r>
            <a:r>
              <a:rPr kumimoji="0" lang="en-US" sz="2000" i="1" u="none" strike="noStrike" kern="0" cap="none" spc="0" normalizeH="0" baseline="0" noProof="0" err="1">
                <a:ln>
                  <a:noFill/>
                </a:ln>
                <a:solidFill>
                  <a:schemeClr val="tx1"/>
                </a:solidFill>
                <a:effectLst/>
                <a:uLnTx/>
                <a:uFillTx/>
                <a:latin typeface="Work Sans" pitchFamily="2" charset="0"/>
                <a:sym typeface="Cantarell"/>
              </a:rPr>
              <a:t>không</a:t>
            </a:r>
            <a:r>
              <a:rPr kumimoji="0" lang="en-US" sz="2000" i="1" u="none" strike="noStrike" kern="0" cap="none" spc="0" normalizeH="0" baseline="0" noProof="0">
                <a:ln>
                  <a:noFill/>
                </a:ln>
                <a:solidFill>
                  <a:schemeClr val="tx1"/>
                </a:solidFill>
                <a:effectLst/>
                <a:uLnTx/>
                <a:uFillTx/>
                <a:latin typeface="Work Sans" pitchFamily="2" charset="0"/>
                <a:sym typeface="Cantarell"/>
              </a:rPr>
              <a:t> </a:t>
            </a:r>
            <a:r>
              <a:rPr kumimoji="0" lang="en-US" sz="2000" i="1" u="none" strike="noStrike" kern="0" cap="none" spc="0" normalizeH="0" baseline="0" noProof="0" err="1">
                <a:ln>
                  <a:noFill/>
                </a:ln>
                <a:solidFill>
                  <a:schemeClr val="tx1"/>
                </a:solidFill>
                <a:effectLst/>
                <a:uLnTx/>
                <a:uFillTx/>
                <a:latin typeface="Work Sans" pitchFamily="2" charset="0"/>
                <a:sym typeface="Cantarell"/>
              </a:rPr>
              <a:t>gian</a:t>
            </a:r>
            <a:r>
              <a:rPr kumimoji="0" lang="en-US" sz="2000" i="1" u="none" strike="noStrike" kern="0" cap="none" spc="0" normalizeH="0" baseline="0" noProof="0">
                <a:ln>
                  <a:noFill/>
                </a:ln>
                <a:solidFill>
                  <a:schemeClr val="tx1"/>
                </a:solidFill>
                <a:effectLst/>
                <a:uLnTx/>
                <a:uFillTx/>
                <a:latin typeface="Work Sans" pitchFamily="2" charset="0"/>
                <a:sym typeface="Cantarell"/>
              </a:rPr>
              <a:t> 3 </a:t>
            </a:r>
            <a:r>
              <a:rPr kumimoji="0" lang="en-US" sz="2000" i="1" u="none" strike="noStrike" kern="0" cap="none" spc="0" normalizeH="0" baseline="0" noProof="0" err="1">
                <a:ln>
                  <a:noFill/>
                </a:ln>
                <a:solidFill>
                  <a:schemeClr val="tx1"/>
                </a:solidFill>
                <a:effectLst/>
                <a:uLnTx/>
                <a:uFillTx/>
                <a:latin typeface="Work Sans" pitchFamily="2" charset="0"/>
                <a:sym typeface="Cantarell"/>
              </a:rPr>
              <a:t>chiều</a:t>
            </a:r>
            <a:r>
              <a:rPr kumimoji="0" lang="en-US" sz="2000" i="1" u="none" strike="noStrike" kern="0" cap="none" spc="0" normalizeH="0" baseline="0" noProof="0">
                <a:ln>
                  <a:noFill/>
                </a:ln>
                <a:solidFill>
                  <a:schemeClr val="tx1"/>
                </a:solidFill>
                <a:effectLst/>
                <a:uLnTx/>
                <a:uFillTx/>
                <a:latin typeface="Work Sans" pitchFamily="2" charset="0"/>
                <a:sym typeface="Cantarell"/>
              </a:rPr>
              <a:t>:</a:t>
            </a:r>
            <a:endParaRPr kumimoji="0" lang="vi-VN" sz="2000" i="1" u="none" strike="noStrike" kern="0" cap="none" spc="0" normalizeH="0" baseline="0" noProof="0">
              <a:ln>
                <a:noFill/>
              </a:ln>
              <a:solidFill>
                <a:schemeClr val="tx1"/>
              </a:solidFill>
              <a:effectLst/>
              <a:uLnTx/>
              <a:uFillTx/>
              <a:latin typeface="Work Sans" pitchFamily="2" charset="0"/>
              <a:sym typeface="Cantarell"/>
            </a:endParaRPr>
          </a:p>
        </p:txBody>
      </p:sp>
      <p:sp>
        <p:nvSpPr>
          <p:cNvPr id="9" name="Google Shape;1763;p47">
            <a:extLst>
              <a:ext uri="{FF2B5EF4-FFF2-40B4-BE49-F238E27FC236}">
                <a16:creationId xmlns:a16="http://schemas.microsoft.com/office/drawing/2014/main" id="{E3966DFD-674C-4098-3A32-6899DD0A869C}"/>
              </a:ext>
            </a:extLst>
          </p:cNvPr>
          <p:cNvSpPr txBox="1">
            <a:spLocks/>
          </p:cNvSpPr>
          <p:nvPr/>
        </p:nvSpPr>
        <p:spPr>
          <a:xfrm>
            <a:off x="713349" y="876200"/>
            <a:ext cx="3934851" cy="65256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1pPr>
            <a:lvl2pPr marL="914400" marR="0" lvl="1"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2pPr>
            <a:lvl3pPr marL="1371600" marR="0" lvl="2"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3pPr>
            <a:lvl4pPr marL="1828800" marR="0" lvl="3"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4pPr>
            <a:lvl5pPr marL="2286000" marR="0" lvl="4"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5pPr>
            <a:lvl6pPr marL="2743200" marR="0" lvl="5"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6pPr>
            <a:lvl7pPr marL="3200400" marR="0" lvl="6"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7pPr>
            <a:lvl8pPr marL="3657600" marR="0" lvl="7"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8pPr>
            <a:lvl9pPr marL="4114800" marR="0" lvl="8" indent="-317500" algn="l" rtl="0">
              <a:lnSpc>
                <a:spcPct val="100000"/>
              </a:lnSpc>
              <a:spcBef>
                <a:spcPts val="1600"/>
              </a:spcBef>
              <a:spcAft>
                <a:spcPts val="160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9pPr>
          </a:lstStyle>
          <a:p>
            <a:pPr marL="0" indent="0"/>
            <a:r>
              <a:rPr lang="en-US" sz="3200" b="1" err="1">
                <a:solidFill>
                  <a:schemeClr val="tx1"/>
                </a:solidFill>
                <a:latin typeface="Work Sans" pitchFamily="2" charset="0"/>
              </a:rPr>
              <a:t>Cơ</a:t>
            </a:r>
            <a:r>
              <a:rPr lang="en-US" sz="3200" b="1">
                <a:solidFill>
                  <a:schemeClr val="tx1"/>
                </a:solidFill>
                <a:latin typeface="Work Sans" pitchFamily="2" charset="0"/>
              </a:rPr>
              <a:t> </a:t>
            </a:r>
            <a:r>
              <a:rPr lang="en-US" sz="3200" b="1" err="1">
                <a:solidFill>
                  <a:schemeClr val="tx1"/>
                </a:solidFill>
                <a:latin typeface="Work Sans" pitchFamily="2" charset="0"/>
              </a:rPr>
              <a:t>sở</a:t>
            </a:r>
            <a:r>
              <a:rPr lang="en-US" sz="3200" b="1">
                <a:solidFill>
                  <a:schemeClr val="tx1"/>
                </a:solidFill>
                <a:latin typeface="Work Sans" pitchFamily="2" charset="0"/>
              </a:rPr>
              <a:t> </a:t>
            </a:r>
            <a:r>
              <a:rPr lang="en-US" sz="3200" b="1" err="1">
                <a:solidFill>
                  <a:schemeClr val="tx1"/>
                </a:solidFill>
                <a:latin typeface="Work Sans" pitchFamily="2" charset="0"/>
              </a:rPr>
              <a:t>lý</a:t>
            </a:r>
            <a:r>
              <a:rPr lang="en-US" sz="3200" b="1">
                <a:solidFill>
                  <a:schemeClr val="tx1"/>
                </a:solidFill>
                <a:latin typeface="Work Sans" pitchFamily="2" charset="0"/>
              </a:rPr>
              <a:t> </a:t>
            </a:r>
            <a:r>
              <a:rPr lang="en-US" sz="3200" b="1" err="1">
                <a:solidFill>
                  <a:schemeClr val="tx1"/>
                </a:solidFill>
                <a:latin typeface="Work Sans" pitchFamily="2" charset="0"/>
              </a:rPr>
              <a:t>thuyết</a:t>
            </a:r>
            <a:endParaRPr lang="vi-VN" sz="3200" b="1">
              <a:solidFill>
                <a:schemeClr val="tx1"/>
              </a:solidFill>
              <a:latin typeface="Work Sans" pitchFamily="2" charset="0"/>
            </a:endParaRPr>
          </a:p>
        </p:txBody>
      </p:sp>
      <p:pic>
        <p:nvPicPr>
          <p:cNvPr id="1026" name="Picture 2" descr="What Are Polygons in 3D Modeling: 5 Simple Facts for Furniture Makers">
            <a:extLst>
              <a:ext uri="{FF2B5EF4-FFF2-40B4-BE49-F238E27FC236}">
                <a16:creationId xmlns:a16="http://schemas.microsoft.com/office/drawing/2014/main" id="{9E476BD2-0E36-BB18-B659-1D6CAF54990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46512"/>
          <a:stretch/>
        </p:blipFill>
        <p:spPr bwMode="auto">
          <a:xfrm>
            <a:off x="769939" y="3209926"/>
            <a:ext cx="3748248" cy="1465983"/>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What Are Polygons in 3D Modeling: 5 Simple Facts for Furniture Makers">
            <a:extLst>
              <a:ext uri="{FF2B5EF4-FFF2-40B4-BE49-F238E27FC236}">
                <a16:creationId xmlns:a16="http://schemas.microsoft.com/office/drawing/2014/main" id="{A54477A4-30EC-B9BC-2AFE-B60E91F1A4C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54" t="52022" r="554" b="-5510"/>
          <a:stretch/>
        </p:blipFill>
        <p:spPr bwMode="auto">
          <a:xfrm>
            <a:off x="4704630" y="3133726"/>
            <a:ext cx="3748248" cy="14659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8641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763;p47">
            <a:extLst>
              <a:ext uri="{FF2B5EF4-FFF2-40B4-BE49-F238E27FC236}">
                <a16:creationId xmlns:a16="http://schemas.microsoft.com/office/drawing/2014/main" id="{2FBE2CA8-7F71-9CB3-2C2A-BD118BA6C2B5}"/>
              </a:ext>
            </a:extLst>
          </p:cNvPr>
          <p:cNvSpPr txBox="1">
            <a:spLocks/>
          </p:cNvSpPr>
          <p:nvPr/>
        </p:nvSpPr>
        <p:spPr>
          <a:xfrm>
            <a:off x="620425" y="601662"/>
            <a:ext cx="5449828" cy="40481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1pPr>
            <a:lvl2pPr marL="914400" marR="0" lvl="1"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2pPr>
            <a:lvl3pPr marL="1371600" marR="0" lvl="2"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3pPr>
            <a:lvl4pPr marL="1828800" marR="0" lvl="3"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4pPr>
            <a:lvl5pPr marL="2286000" marR="0" lvl="4"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5pPr>
            <a:lvl6pPr marL="2743200" marR="0" lvl="5"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6pPr>
            <a:lvl7pPr marL="3200400" marR="0" lvl="6"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7pPr>
            <a:lvl8pPr marL="3657600" marR="0" lvl="7" indent="-317500" algn="l" rtl="0">
              <a:lnSpc>
                <a:spcPct val="100000"/>
              </a:lnSpc>
              <a:spcBef>
                <a:spcPts val="1600"/>
              </a:spcBef>
              <a:spcAft>
                <a:spcPts val="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8pPr>
            <a:lvl9pPr marL="4114800" marR="0" lvl="8" indent="-317500" algn="l" rtl="0">
              <a:lnSpc>
                <a:spcPct val="100000"/>
              </a:lnSpc>
              <a:spcBef>
                <a:spcPts val="1600"/>
              </a:spcBef>
              <a:spcAft>
                <a:spcPts val="1600"/>
              </a:spcAft>
              <a:buClr>
                <a:schemeClr val="dk1"/>
              </a:buClr>
              <a:buSzPts val="1400"/>
              <a:buFont typeface="Cantarell"/>
              <a:buNone/>
              <a:defRPr sz="1400" b="0" i="0" u="none" strike="noStrike" cap="none">
                <a:solidFill>
                  <a:schemeClr val="dk1"/>
                </a:solidFill>
                <a:latin typeface="Cantarell"/>
                <a:ea typeface="Cantarell"/>
                <a:cs typeface="Cantarell"/>
                <a:sym typeface="Cantarell"/>
              </a:defRPr>
            </a:lvl9pPr>
          </a:lstStyle>
          <a:p>
            <a:pPr marL="0" marR="0" lvl="0" indent="0" algn="l" defTabSz="914400" rtl="0" eaLnBrk="1" fontAlgn="auto" latinLnBrk="0" hangingPunct="1">
              <a:lnSpc>
                <a:spcPct val="100000"/>
              </a:lnSpc>
              <a:spcBef>
                <a:spcPts val="0"/>
              </a:spcBef>
              <a:spcAft>
                <a:spcPts val="0"/>
              </a:spcAft>
              <a:buClr>
                <a:srgbClr val="FFFFFF"/>
              </a:buClr>
              <a:buSzPts val="1400"/>
              <a:buFont typeface="Cantarell"/>
              <a:buNone/>
              <a:tabLst/>
              <a:defRPr/>
            </a:pPr>
            <a:r>
              <a:rPr kumimoji="0" lang="en-US" sz="2000" b="1" i="1" u="none" strike="noStrike" kern="0" cap="none" spc="0" normalizeH="0" baseline="0" noProof="0">
                <a:ln>
                  <a:noFill/>
                </a:ln>
                <a:solidFill>
                  <a:schemeClr val="tx1"/>
                </a:solidFill>
                <a:effectLst/>
                <a:uLnTx/>
                <a:uFillTx/>
                <a:latin typeface="Work Sans" pitchFamily="2" charset="0"/>
                <a:sym typeface="Cantarell"/>
              </a:rPr>
              <a:t>Các hệ tọa độ trong không gian 3 chiều</a:t>
            </a:r>
            <a:endParaRPr kumimoji="0" lang="vi-VN" sz="2000" b="1" i="1" u="none" strike="noStrike" kern="0" cap="none" spc="0" normalizeH="0" baseline="0" noProof="0">
              <a:ln>
                <a:noFill/>
              </a:ln>
              <a:solidFill>
                <a:schemeClr val="tx1"/>
              </a:solidFill>
              <a:effectLst/>
              <a:uLnTx/>
              <a:uFillTx/>
              <a:latin typeface="Work Sans" pitchFamily="2" charset="0"/>
              <a:sym typeface="Cantarell"/>
            </a:endParaRPr>
          </a:p>
        </p:txBody>
      </p:sp>
      <p:pic>
        <p:nvPicPr>
          <p:cNvPr id="14338" name="Picture 2" descr="Hệ tọa độ Descartes – Wikipedia tiếng Việt">
            <a:extLst>
              <a:ext uri="{FF2B5EF4-FFF2-40B4-BE49-F238E27FC236}">
                <a16:creationId xmlns:a16="http://schemas.microsoft.com/office/drawing/2014/main" id="{06AC1C83-FC49-2F70-22BE-0D2D75AEFFE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97310" y="990295"/>
            <a:ext cx="1739898" cy="111607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15EBDBF-8687-23CD-9501-1B4D82823B50}"/>
              </a:ext>
            </a:extLst>
          </p:cNvPr>
          <p:cNvSpPr txBox="1"/>
          <p:nvPr/>
        </p:nvSpPr>
        <p:spPr>
          <a:xfrm>
            <a:off x="670486" y="2300534"/>
            <a:ext cx="2871441" cy="307777"/>
          </a:xfrm>
          <a:prstGeom prst="rect">
            <a:avLst/>
          </a:prstGeom>
          <a:noFill/>
        </p:spPr>
        <p:txBody>
          <a:bodyPr wrap="square">
            <a:spAutoFit/>
          </a:bodyPr>
          <a:lstStyle/>
          <a:p>
            <a:pPr marL="285750" lvl="0" indent="-285750">
              <a:buFont typeface="Arial" panose="020B0604020202020204" pitchFamily="34" charset="0"/>
              <a:buChar char="•"/>
              <a:defRPr/>
            </a:pPr>
            <a:r>
              <a:rPr lang="en-US" sz="1400">
                <a:solidFill>
                  <a:schemeClr val="tx1"/>
                </a:solidFill>
                <a:latin typeface="Work Sans" pitchFamily="2" charset="0"/>
              </a:rPr>
              <a:t>Hệ tọa độ Descartes.</a:t>
            </a:r>
          </a:p>
        </p:txBody>
      </p:sp>
      <p:sp>
        <p:nvSpPr>
          <p:cNvPr id="8" name="TextBox 7">
            <a:extLst>
              <a:ext uri="{FF2B5EF4-FFF2-40B4-BE49-F238E27FC236}">
                <a16:creationId xmlns:a16="http://schemas.microsoft.com/office/drawing/2014/main" id="{006A4440-073A-E50E-15E7-CBD77F14D88A}"/>
              </a:ext>
            </a:extLst>
          </p:cNvPr>
          <p:cNvSpPr txBox="1"/>
          <p:nvPr/>
        </p:nvSpPr>
        <p:spPr>
          <a:xfrm>
            <a:off x="3618535" y="2300534"/>
            <a:ext cx="1906927" cy="307777"/>
          </a:xfrm>
          <a:prstGeom prst="rect">
            <a:avLst/>
          </a:prstGeom>
          <a:noFill/>
        </p:spPr>
        <p:txBody>
          <a:bodyPr wrap="square">
            <a:spAutoFit/>
          </a:bodyPr>
          <a:lstStyle/>
          <a:p>
            <a:pPr marL="285750" lvl="0" indent="-285750">
              <a:buFont typeface="Arial" panose="020B0604020202020204" pitchFamily="34" charset="0"/>
              <a:buChar char="•"/>
              <a:defRPr/>
            </a:pPr>
            <a:r>
              <a:rPr lang="en-US" sz="1400" err="1">
                <a:solidFill>
                  <a:schemeClr val="tx1"/>
                </a:solidFill>
                <a:latin typeface="Work Sans" pitchFamily="2" charset="0"/>
              </a:rPr>
              <a:t>Hệ</a:t>
            </a:r>
            <a:r>
              <a:rPr lang="en-US" sz="1400">
                <a:solidFill>
                  <a:schemeClr val="tx1"/>
                </a:solidFill>
                <a:latin typeface="Work Sans" pitchFamily="2" charset="0"/>
              </a:rPr>
              <a:t> </a:t>
            </a:r>
            <a:r>
              <a:rPr lang="en-US" sz="1400" err="1">
                <a:solidFill>
                  <a:schemeClr val="tx1"/>
                </a:solidFill>
                <a:latin typeface="Work Sans" pitchFamily="2" charset="0"/>
              </a:rPr>
              <a:t>tọa</a:t>
            </a:r>
            <a:r>
              <a:rPr lang="en-US" sz="1400">
                <a:solidFill>
                  <a:schemeClr val="tx1"/>
                </a:solidFill>
                <a:latin typeface="Work Sans" pitchFamily="2" charset="0"/>
              </a:rPr>
              <a:t> </a:t>
            </a:r>
            <a:r>
              <a:rPr lang="en-US" sz="1400" err="1">
                <a:solidFill>
                  <a:schemeClr val="tx1"/>
                </a:solidFill>
                <a:latin typeface="Work Sans" pitchFamily="2" charset="0"/>
              </a:rPr>
              <a:t>độ</a:t>
            </a:r>
            <a:r>
              <a:rPr lang="en-US" sz="1400">
                <a:solidFill>
                  <a:schemeClr val="tx1"/>
                </a:solidFill>
                <a:latin typeface="Work Sans" pitchFamily="2" charset="0"/>
              </a:rPr>
              <a:t> </a:t>
            </a:r>
            <a:r>
              <a:rPr lang="en-US" sz="1400" err="1">
                <a:solidFill>
                  <a:schemeClr val="tx1"/>
                </a:solidFill>
                <a:latin typeface="Work Sans" pitchFamily="2" charset="0"/>
              </a:rPr>
              <a:t>trụ</a:t>
            </a:r>
            <a:r>
              <a:rPr lang="en-US" sz="1400">
                <a:solidFill>
                  <a:schemeClr val="tx1"/>
                </a:solidFill>
                <a:latin typeface="Work Sans" pitchFamily="2" charset="0"/>
              </a:rPr>
              <a:t>.</a:t>
            </a:r>
          </a:p>
        </p:txBody>
      </p:sp>
      <p:sp>
        <p:nvSpPr>
          <p:cNvPr id="12" name="TextBox 11">
            <a:extLst>
              <a:ext uri="{FF2B5EF4-FFF2-40B4-BE49-F238E27FC236}">
                <a16:creationId xmlns:a16="http://schemas.microsoft.com/office/drawing/2014/main" id="{B532E0FF-4D23-6EC8-8A7B-EAC7E31F2581}"/>
              </a:ext>
            </a:extLst>
          </p:cNvPr>
          <p:cNvSpPr txBox="1"/>
          <p:nvPr/>
        </p:nvSpPr>
        <p:spPr>
          <a:xfrm>
            <a:off x="5925739" y="2320400"/>
            <a:ext cx="1906927" cy="307777"/>
          </a:xfrm>
          <a:prstGeom prst="rect">
            <a:avLst/>
          </a:prstGeom>
          <a:noFill/>
        </p:spPr>
        <p:txBody>
          <a:bodyPr wrap="square">
            <a:spAutoFit/>
          </a:bodyPr>
          <a:lstStyle/>
          <a:p>
            <a:pPr marL="285750" lvl="0" indent="-285750">
              <a:buFont typeface="Arial" panose="020B0604020202020204" pitchFamily="34" charset="0"/>
              <a:buChar char="•"/>
              <a:defRPr/>
            </a:pPr>
            <a:r>
              <a:rPr lang="en-US" sz="1400" err="1">
                <a:solidFill>
                  <a:schemeClr val="tx1"/>
                </a:solidFill>
                <a:latin typeface="Work Sans" pitchFamily="2" charset="0"/>
              </a:rPr>
              <a:t>Hệ</a:t>
            </a:r>
            <a:r>
              <a:rPr lang="en-US" sz="1400">
                <a:solidFill>
                  <a:schemeClr val="tx1"/>
                </a:solidFill>
                <a:latin typeface="Work Sans" pitchFamily="2" charset="0"/>
              </a:rPr>
              <a:t> </a:t>
            </a:r>
            <a:r>
              <a:rPr lang="en-US" sz="1400" err="1">
                <a:solidFill>
                  <a:schemeClr val="tx1"/>
                </a:solidFill>
                <a:latin typeface="Work Sans" pitchFamily="2" charset="0"/>
              </a:rPr>
              <a:t>tọa</a:t>
            </a:r>
            <a:r>
              <a:rPr lang="en-US" sz="1400">
                <a:solidFill>
                  <a:schemeClr val="tx1"/>
                </a:solidFill>
                <a:latin typeface="Work Sans" pitchFamily="2" charset="0"/>
              </a:rPr>
              <a:t> </a:t>
            </a:r>
            <a:r>
              <a:rPr lang="en-US" sz="1400" err="1">
                <a:solidFill>
                  <a:schemeClr val="tx1"/>
                </a:solidFill>
                <a:latin typeface="Work Sans" pitchFamily="2" charset="0"/>
              </a:rPr>
              <a:t>độ</a:t>
            </a:r>
            <a:r>
              <a:rPr lang="en-US" sz="1400">
                <a:solidFill>
                  <a:schemeClr val="tx1"/>
                </a:solidFill>
                <a:latin typeface="Work Sans" pitchFamily="2" charset="0"/>
              </a:rPr>
              <a:t> </a:t>
            </a:r>
            <a:r>
              <a:rPr lang="en-US" sz="1400" err="1">
                <a:solidFill>
                  <a:schemeClr val="tx1"/>
                </a:solidFill>
                <a:latin typeface="Work Sans" pitchFamily="2" charset="0"/>
              </a:rPr>
              <a:t>cầu</a:t>
            </a:r>
            <a:r>
              <a:rPr lang="en-US" sz="1400">
                <a:solidFill>
                  <a:schemeClr val="tx1"/>
                </a:solidFill>
                <a:latin typeface="Work Sans" pitchFamily="2" charset="0"/>
              </a:rPr>
              <a:t>.</a:t>
            </a:r>
          </a:p>
        </p:txBody>
      </p:sp>
      <p:pic>
        <p:nvPicPr>
          <p:cNvPr id="14340" name="Picture 4" descr="Một số kiến thức về động học (P2) | POL">
            <a:extLst>
              <a:ext uri="{FF2B5EF4-FFF2-40B4-BE49-F238E27FC236}">
                <a16:creationId xmlns:a16="http://schemas.microsoft.com/office/drawing/2014/main" id="{8185F098-CA6C-8BC4-DAB2-57973C4C5A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812" y="990295"/>
            <a:ext cx="1128551" cy="1396082"/>
          </a:xfrm>
          <a:prstGeom prst="rect">
            <a:avLst/>
          </a:prstGeom>
          <a:noFill/>
          <a:extLst>
            <a:ext uri="{909E8E84-426E-40DD-AFC4-6F175D3DCCD1}">
              <a14:hiddenFill xmlns:a14="http://schemas.microsoft.com/office/drawing/2010/main">
                <a:solidFill>
                  <a:srgbClr val="FFFFFF"/>
                </a:solidFill>
              </a14:hiddenFill>
            </a:ext>
          </a:extLst>
        </p:spPr>
      </p:pic>
      <p:pic>
        <p:nvPicPr>
          <p:cNvPr id="14344" name="Picture 8" descr="Asimut - Wikipedia">
            <a:extLst>
              <a:ext uri="{FF2B5EF4-FFF2-40B4-BE49-F238E27FC236}">
                <a16:creationId xmlns:a16="http://schemas.microsoft.com/office/drawing/2014/main" id="{FE1D41BE-CAAF-0174-5E23-4FF23AF145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70845" y="990295"/>
            <a:ext cx="1330105" cy="1330105"/>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763;p47">
            <a:extLst>
              <a:ext uri="{FF2B5EF4-FFF2-40B4-BE49-F238E27FC236}">
                <a16:creationId xmlns:a16="http://schemas.microsoft.com/office/drawing/2014/main" id="{6B34136A-EF9C-7C3F-8D17-7283917F32A1}"/>
              </a:ext>
            </a:extLst>
          </p:cNvPr>
          <p:cNvSpPr txBox="1">
            <a:spLocks/>
          </p:cNvSpPr>
          <p:nvPr/>
        </p:nvSpPr>
        <p:spPr>
          <a:xfrm>
            <a:off x="1599262" y="3000889"/>
            <a:ext cx="5945475" cy="83143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Livvic"/>
              <a:buAutoNum type="arabicPeriod"/>
              <a:defRPr sz="1200" b="0" i="0" u="none" strike="noStrike" cap="none">
                <a:solidFill>
                  <a:schemeClr val="dk1"/>
                </a:solidFill>
                <a:latin typeface="Cantarell"/>
                <a:ea typeface="Cantarell"/>
                <a:cs typeface="Cantarell"/>
                <a:sym typeface="Cantarell"/>
              </a:defRPr>
            </a:lvl1pPr>
            <a:lvl2pPr marL="914400" marR="0" lvl="1"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2pPr>
            <a:lvl3pPr marL="1371600" marR="0" lvl="2"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3pPr>
            <a:lvl4pPr marL="1828800" marR="0" lvl="3"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Cantarell"/>
                <a:ea typeface="Cantarell"/>
                <a:cs typeface="Cantarell"/>
                <a:sym typeface="Cantarell"/>
              </a:defRPr>
            </a:lvl4pPr>
            <a:lvl5pPr marL="2286000" marR="0" lvl="4"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5pPr>
            <a:lvl6pPr marL="2743200" marR="0" lvl="5"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6pPr>
            <a:lvl7pPr marL="3200400" marR="0" lvl="6"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chemeClr val="dk1"/>
                </a:solidFill>
                <a:latin typeface="Cantarell"/>
                <a:ea typeface="Cantarell"/>
                <a:cs typeface="Cantarell"/>
                <a:sym typeface="Cantarell"/>
              </a:defRPr>
            </a:lvl7pPr>
            <a:lvl8pPr marL="3657600" marR="0" lvl="7"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chemeClr val="dk1"/>
                </a:solidFill>
                <a:latin typeface="Cantarell"/>
                <a:ea typeface="Cantarell"/>
                <a:cs typeface="Cantarell"/>
                <a:sym typeface="Cantarell"/>
              </a:defRPr>
            </a:lvl8pPr>
            <a:lvl9pPr marL="4114800" marR="0" lvl="8" indent="-304800" algn="l" rtl="0">
              <a:lnSpc>
                <a:spcPct val="100000"/>
              </a:lnSpc>
              <a:spcBef>
                <a:spcPts val="1600"/>
              </a:spcBef>
              <a:spcAft>
                <a:spcPts val="1600"/>
              </a:spcAft>
              <a:buClr>
                <a:srgbClr val="434343"/>
              </a:buClr>
              <a:buSzPts val="1200"/>
              <a:buFont typeface="Roboto Condensed Light"/>
              <a:buAutoNum type="romanLcPeriod"/>
              <a:defRPr sz="1200" b="0" i="0" u="none" strike="noStrike" cap="none">
                <a:solidFill>
                  <a:schemeClr val="dk1"/>
                </a:solidFill>
                <a:latin typeface="Cantarell"/>
                <a:ea typeface="Cantarell"/>
                <a:cs typeface="Cantarell"/>
                <a:sym typeface="Cantarell"/>
              </a:defRPr>
            </a:lvl9pPr>
          </a:lstStyle>
          <a:p>
            <a:pPr marL="0" indent="0">
              <a:buNone/>
              <a:defRPr/>
            </a:pPr>
            <a:r>
              <a:rPr lang="vi-VN">
                <a:latin typeface="Work Sans" pitchFamily="2" charset="0"/>
              </a:rPr>
              <a:t>Hệ tọa độ thường được sử dụng để xác định vị trí của một điểm, nhưng cũng có thể sử dụng để chỉ định vị trí của các hình phức tạp hơn như đường thẳng, mặt </a:t>
            </a:r>
            <a:r>
              <a:rPr lang="vi-VN" err="1">
                <a:latin typeface="Work Sans" pitchFamily="2" charset="0"/>
              </a:rPr>
              <a:t>phẳng</a:t>
            </a:r>
            <a:r>
              <a:rPr lang="vi-VN">
                <a:latin typeface="Work Sans" pitchFamily="2" charset="0"/>
              </a:rPr>
              <a:t>, hình tròn hoặc hình cầu.</a:t>
            </a:r>
            <a:endParaRPr lang="en-US" sz="1400">
              <a:latin typeface="Work Sans" pitchFamily="2" charset="0"/>
            </a:endParaRPr>
          </a:p>
        </p:txBody>
      </p:sp>
    </p:spTree>
    <p:extLst>
      <p:ext uri="{BB962C8B-B14F-4D97-AF65-F5344CB8AC3E}">
        <p14:creationId xmlns:p14="http://schemas.microsoft.com/office/powerpoint/2010/main" val="731944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338"/>
                                        </p:tgtEl>
                                        <p:attrNameLst>
                                          <p:attrName>style.visibility</p:attrName>
                                        </p:attrNameLst>
                                      </p:cBhvr>
                                      <p:to>
                                        <p:strVal val="visible"/>
                                      </p:to>
                                    </p:set>
                                    <p:animEffect transition="in" filter="fade">
                                      <p:cBhvr>
                                        <p:cTn id="12" dur="500"/>
                                        <p:tgtEl>
                                          <p:spTgt spid="14338"/>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4340"/>
                                        </p:tgtEl>
                                        <p:attrNameLst>
                                          <p:attrName>style.visibility</p:attrName>
                                        </p:attrNameLst>
                                      </p:cBhvr>
                                      <p:to>
                                        <p:strVal val="visible"/>
                                      </p:to>
                                    </p:set>
                                    <p:animEffect transition="in" filter="fade">
                                      <p:cBhvr>
                                        <p:cTn id="24" dur="500"/>
                                        <p:tgtEl>
                                          <p:spTgt spid="14340"/>
                                        </p:tgtEl>
                                      </p:cBhvr>
                                    </p:animEffect>
                                  </p:childTnLst>
                                </p:cTn>
                              </p:par>
                              <p:par>
                                <p:cTn id="25" presetID="10" presetClass="entr" presetSubtype="0" fill="hold" nodeType="withEffect">
                                  <p:stCondLst>
                                    <p:cond delay="0"/>
                                  </p:stCondLst>
                                  <p:childTnLst>
                                    <p:set>
                                      <p:cBhvr>
                                        <p:cTn id="26" dur="1" fill="hold">
                                          <p:stCondLst>
                                            <p:cond delay="0"/>
                                          </p:stCondLst>
                                        </p:cTn>
                                        <p:tgtEl>
                                          <p:spTgt spid="14344"/>
                                        </p:tgtEl>
                                        <p:attrNameLst>
                                          <p:attrName>style.visibility</p:attrName>
                                        </p:attrNameLst>
                                      </p:cBhvr>
                                      <p:to>
                                        <p:strVal val="visible"/>
                                      </p:to>
                                    </p:set>
                                    <p:animEffect transition="in" filter="fade">
                                      <p:cBhvr>
                                        <p:cTn id="27" dur="500"/>
                                        <p:tgtEl>
                                          <p:spTgt spid="14344"/>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inVertical)">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2" grpId="0"/>
      <p:bldP spid="15" grpId="0"/>
    </p:bldLst>
  </p:timing>
</p:sld>
</file>

<file path=ppt/theme/theme1.xml><?xml version="1.0" encoding="utf-8"?>
<a:theme xmlns:a="http://schemas.openxmlformats.org/drawingml/2006/main" name="Jacquenetta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ài liệu" ma:contentTypeID="0x010100597AE72EEA79B74DA5C86E3CA8C98E55" ma:contentTypeVersion="15" ma:contentTypeDescription="Tạo tài liệu mới." ma:contentTypeScope="" ma:versionID="52df90e1633868362674c9d75671e456">
  <xsd:schema xmlns:xsd="http://www.w3.org/2001/XMLSchema" xmlns:xs="http://www.w3.org/2001/XMLSchema" xmlns:p="http://schemas.microsoft.com/office/2006/metadata/properties" xmlns:ns3="81e90ab8-9e7d-4b67-ba12-d147179b0223" xmlns:ns4="86b2c21e-bc8a-47d8-90cc-43181eba94ed" targetNamespace="http://schemas.microsoft.com/office/2006/metadata/properties" ma:root="true" ma:fieldsID="e660cd58f40bb234b499577637349f99" ns3:_="" ns4:_="">
    <xsd:import namespace="81e90ab8-9e7d-4b67-ba12-d147179b0223"/>
    <xsd:import namespace="86b2c21e-bc8a-47d8-90cc-43181eba94e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LengthInSeconds" minOccurs="0"/>
                <xsd:element ref="ns4:SharedWithUsers" minOccurs="0"/>
                <xsd:element ref="ns4:SharedWithDetails" minOccurs="0"/>
                <xsd:element ref="ns4:SharingHintHash" minOccurs="0"/>
                <xsd:element ref="ns3:_activity"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1e90ab8-9e7d-4b67-ba12-d147179b022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_activity" ma:index="21" nillable="true" ma:displayName="_activity" ma:hidden="true" ma:internalName="_activity">
      <xsd:simpleType>
        <xsd:restriction base="dms:Note"/>
      </xsd:simpleType>
    </xsd:element>
    <xsd:element name="MediaServiceLocation" ma:index="22" nillable="true" ma:displayName="Location" ma:indexed="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6b2c21e-bc8a-47d8-90cc-43181eba94ed" elementFormDefault="qualified">
    <xsd:import namespace="http://schemas.microsoft.com/office/2006/documentManagement/types"/>
    <xsd:import namespace="http://schemas.microsoft.com/office/infopath/2007/PartnerControls"/>
    <xsd:element name="SharedWithUsers" ma:index="18" nillable="true" ma:displayName="Chia sẻ Với"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Chia sẻ Có Chi tiết" ma:internalName="SharedWithDetails" ma:readOnly="true">
      <xsd:simpleType>
        <xsd:restriction base="dms:Note">
          <xsd:maxLength value="255"/>
        </xsd:restriction>
      </xsd:simpleType>
    </xsd:element>
    <xsd:element name="SharingHintHash" ma:index="20" nillable="true" ma:displayName="Hàm băm Gợi ý Chia sẻ"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Loại Nội dung"/>
        <xsd:element ref="dc:title" minOccurs="0" maxOccurs="1" ma:index="4" ma:displayName="Tiêu đề"/>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activity xmlns="81e90ab8-9e7d-4b67-ba12-d147179b0223" xsi:nil="true"/>
  </documentManagement>
</p:properties>
</file>

<file path=customXml/itemProps1.xml><?xml version="1.0" encoding="utf-8"?>
<ds:datastoreItem xmlns:ds="http://schemas.openxmlformats.org/officeDocument/2006/customXml" ds:itemID="{F2364F20-70A2-46B3-B9E7-226699B0B837}">
  <ds:schemaRefs>
    <ds:schemaRef ds:uri="81e90ab8-9e7d-4b67-ba12-d147179b0223"/>
    <ds:schemaRef ds:uri="86b2c21e-bc8a-47d8-90cc-43181eba94ed"/>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B1A10E7A-6C1E-4A48-95A9-1BD7838E251B}">
  <ds:schemaRefs>
    <ds:schemaRef ds:uri="http://schemas.microsoft.com/sharepoint/v3/contenttype/forms"/>
  </ds:schemaRefs>
</ds:datastoreItem>
</file>

<file path=customXml/itemProps3.xml><?xml version="1.0" encoding="utf-8"?>
<ds:datastoreItem xmlns:ds="http://schemas.openxmlformats.org/officeDocument/2006/customXml" ds:itemID="{E6191E7A-BA0E-436C-937B-757A0F23C09C}">
  <ds:schemaRefs>
    <ds:schemaRef ds:uri="81e90ab8-9e7d-4b67-ba12-d147179b0223"/>
    <ds:schemaRef ds:uri="86b2c21e-bc8a-47d8-90cc-43181eba94ed"/>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Application>Microsoft Office PowerPoint</Application>
  <PresentationFormat>Trình chiếu Trên màn hình (16:9)</PresentationFormat>
  <Slides>39</Slides>
  <Notes>6</Notes>
  <HiddenSlides>0</HiddenSlides>
  <ScaleCrop>false</ScaleCrop>
  <HeadingPairs>
    <vt:vector size="4" baseType="variant">
      <vt:variant>
        <vt:lpstr>Chủ đề</vt:lpstr>
      </vt:variant>
      <vt:variant>
        <vt:i4>1</vt:i4>
      </vt:variant>
      <vt:variant>
        <vt:lpstr>Tiêu đề Bản chiếu</vt:lpstr>
      </vt:variant>
      <vt:variant>
        <vt:i4>39</vt:i4>
      </vt:variant>
    </vt:vector>
  </HeadingPairs>
  <TitlesOfParts>
    <vt:vector size="40" baseType="lpstr">
      <vt:lpstr>Jacquenetta template</vt:lpstr>
      <vt:lpstr>Các đối tượng hình học trong không gian ba chiều</vt:lpstr>
      <vt:lpstr>Bản trình bày PowerPoint</vt:lpstr>
      <vt:lpstr>Bản trình bày PowerPoint</vt:lpstr>
      <vt:lpstr>Bản trình bày PowerPoint</vt:lpstr>
      <vt:lpstr>Overview</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Point clouds</vt:lpstr>
      <vt:lpstr>Point clouds</vt:lpstr>
      <vt:lpstr>Point clouds</vt:lpstr>
      <vt:lpstr>Point clouds</vt:lpstr>
      <vt:lpstr>Point clouds</vt:lpstr>
      <vt:lpstr>Point clouds</vt:lpstr>
      <vt:lpstr>Bản trình bày PowerPoint</vt:lpstr>
      <vt:lpstr>Ứng dụng của Point clouds</vt:lpstr>
      <vt:lpstr>Ứng dụng của Point clouds</vt:lpstr>
      <vt:lpstr>Ứng dụng của Point clouds</vt:lpstr>
      <vt:lpstr>3D Mesh</vt:lpstr>
      <vt:lpstr>3D Mesh</vt:lpstr>
      <vt:lpstr>3D Mesh</vt:lpstr>
      <vt:lpstr>3D Mesh</vt:lpstr>
      <vt:lpstr>3D Mesh</vt:lpstr>
      <vt:lpstr>3D Mesh</vt:lpstr>
      <vt:lpstr>3D Mesh</vt:lpstr>
      <vt:lpstr>Ứng dụng của  3D Mesh</vt:lpstr>
      <vt:lpstr>Ứng dụng của 3D Mesh</vt:lpstr>
      <vt:lpstr>Ứng dụng của  3D Mesh</vt:lpstr>
      <vt:lpstr>Ứng dụng của  3D Mesh</vt:lpstr>
      <vt:lpstr>DEMO</vt:lpstr>
      <vt:lpstr>QUIZ</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Attribute-based Access Control Model  for Microservices  Using API Gateway</dc:title>
  <cp:revision>2</cp:revision>
  <dcterms:modified xsi:type="dcterms:W3CDTF">2023-05-26T02:06:19Z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0x010100597AE72EEA79B74DA5C86E3CA8C98E55</vt:lpwstr>
  </property>
</Properties>
</file>